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3" r:id="rId3"/>
    <p:sldId id="307" r:id="rId4"/>
    <p:sldId id="260" r:id="rId5"/>
    <p:sldId id="314" r:id="rId6"/>
    <p:sldId id="310" r:id="rId7"/>
    <p:sldId id="277" r:id="rId8"/>
    <p:sldId id="279" r:id="rId9"/>
    <p:sldId id="281" r:id="rId10"/>
    <p:sldId id="285" r:id="rId11"/>
    <p:sldId id="315" r:id="rId12"/>
    <p:sldId id="284" r:id="rId13"/>
    <p:sldId id="287" r:id="rId14"/>
    <p:sldId id="288" r:id="rId15"/>
    <p:sldId id="266" r:id="rId16"/>
    <p:sldId id="290" r:id="rId17"/>
    <p:sldId id="291" r:id="rId18"/>
    <p:sldId id="292" r:id="rId19"/>
    <p:sldId id="293" r:id="rId20"/>
    <p:sldId id="283" r:id="rId21"/>
    <p:sldId id="294" r:id="rId22"/>
    <p:sldId id="295" r:id="rId23"/>
    <p:sldId id="296" r:id="rId24"/>
    <p:sldId id="298" r:id="rId25"/>
    <p:sldId id="299" r:id="rId26"/>
    <p:sldId id="301" r:id="rId27"/>
    <p:sldId id="316" r:id="rId28"/>
    <p:sldId id="317" r:id="rId29"/>
    <p:sldId id="302" r:id="rId30"/>
    <p:sldId id="303" r:id="rId31"/>
    <p:sldId id="305" r:id="rId32"/>
    <p:sldId id="306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000000"/>
    <a:srgbClr val="FF8552"/>
    <a:srgbClr val="295172"/>
    <a:srgbClr val="72C1B8"/>
    <a:srgbClr val="F8F8F8"/>
    <a:srgbClr val="FFDCD1"/>
    <a:srgbClr val="393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52" autoAdjust="0"/>
    <p:restoredTop sz="96374" autoAdjust="0"/>
  </p:normalViewPr>
  <p:slideViewPr>
    <p:cSldViewPr snapToGrid="0" showGuides="1">
      <p:cViewPr varScale="1">
        <p:scale>
          <a:sx n="72" d="100"/>
          <a:sy n="72" d="100"/>
        </p:scale>
        <p:origin x="15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4E3F9B3-E103-4F55-9AA1-867B98A563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8C9EDF5-B437-4BCE-B321-2DAB6E384C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1FFC5-F0A0-44B2-84DB-91546B3F4532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5EFA98-5BF5-4C6F-ACA0-542E824489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C8B59E-1C8F-4943-84A9-0F7CAF23A4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4086-EE8B-489E-AC41-015D6C614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333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8C303-536F-41A5-B7F3-05C92AD5426B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923FB-1B6A-4527-BA6E-87ACBB4D2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5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7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37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63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3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2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26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1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3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57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6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33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90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50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00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60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9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68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90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9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89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6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3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06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923FB-1B6A-4527-BA6E-87ACBB4D2E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3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07218" y="821267"/>
            <a:ext cx="8104982" cy="2082270"/>
          </a:xfrm>
        </p:spPr>
        <p:txBody>
          <a:bodyPr anchor="ctr">
            <a:normAutofit/>
          </a:bodyPr>
          <a:lstStyle>
            <a:lvl1pPr algn="l">
              <a:defRPr sz="5400" b="1" i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7219" y="3030106"/>
            <a:ext cx="8104982" cy="832566"/>
          </a:xfrm>
        </p:spPr>
        <p:txBody>
          <a:bodyPr anchor="ctr"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grpSp>
        <p:nvGrpSpPr>
          <p:cNvPr id="45" name="Gruppo 44"/>
          <p:cNvGrpSpPr/>
          <p:nvPr userDrawn="1"/>
        </p:nvGrpSpPr>
        <p:grpSpPr>
          <a:xfrm>
            <a:off x="7723798" y="4547130"/>
            <a:ext cx="1350545" cy="2126733"/>
            <a:chOff x="11125199" y="5592763"/>
            <a:chExt cx="905377" cy="1069288"/>
          </a:xfrm>
        </p:grpSpPr>
        <p:pic>
          <p:nvPicPr>
            <p:cNvPr id="10" name="Immagin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2458" y="5670264"/>
              <a:ext cx="648118" cy="991787"/>
            </a:xfrm>
            <a:prstGeom prst="rect">
              <a:avLst/>
            </a:prstGeom>
          </p:spPr>
        </p:pic>
        <p:sp>
          <p:nvSpPr>
            <p:cNvPr id="19" name="Triangolo isoscele 18"/>
            <p:cNvSpPr/>
            <p:nvPr userDrawn="1"/>
          </p:nvSpPr>
          <p:spPr>
            <a:xfrm rot="5400000">
              <a:off x="11215743" y="5502219"/>
              <a:ext cx="338554" cy="519642"/>
            </a:xfrm>
            <a:prstGeom prst="triangle">
              <a:avLst/>
            </a:prstGeom>
            <a:gradFill flip="none" rotWithShape="1">
              <a:gsLst>
                <a:gs pos="0">
                  <a:schemeClr val="accent2"/>
                </a:gs>
                <a:gs pos="56000">
                  <a:schemeClr val="accent2">
                    <a:tint val="44500"/>
                    <a:satMod val="160000"/>
                  </a:schemeClr>
                </a:gs>
                <a:gs pos="83000">
                  <a:schemeClr val="accent2">
                    <a:tint val="23500"/>
                    <a:satMod val="16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9" y="5638804"/>
            <a:ext cx="3445060" cy="859243"/>
          </a:xfrm>
          <a:prstGeom prst="rect">
            <a:avLst/>
          </a:prstGeom>
        </p:spPr>
      </p:pic>
      <p:grpSp>
        <p:nvGrpSpPr>
          <p:cNvPr id="41" name="Gruppo 40"/>
          <p:cNvGrpSpPr/>
          <p:nvPr userDrawn="1"/>
        </p:nvGrpSpPr>
        <p:grpSpPr>
          <a:xfrm>
            <a:off x="-6353" y="-12291"/>
            <a:ext cx="9150354" cy="6895547"/>
            <a:chOff x="-8470" y="-12291"/>
            <a:chExt cx="12200472" cy="6895547"/>
          </a:xfrm>
        </p:grpSpPr>
        <p:sp>
          <p:nvSpPr>
            <p:cNvPr id="38" name="Triangolo isoscele 37"/>
            <p:cNvSpPr/>
            <p:nvPr userDrawn="1"/>
          </p:nvSpPr>
          <p:spPr>
            <a:xfrm rot="5400000">
              <a:off x="4390033" y="2103897"/>
              <a:ext cx="372400" cy="9169406"/>
            </a:xfrm>
            <a:prstGeom prst="triangle">
              <a:avLst>
                <a:gd name="adj" fmla="val 98838"/>
              </a:avLst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800"/>
            </a:p>
          </p:txBody>
        </p:sp>
        <p:sp>
          <p:nvSpPr>
            <p:cNvPr id="37" name="Triangolo isoscele 36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800"/>
            </a:p>
          </p:txBody>
        </p:sp>
        <p:sp>
          <p:nvSpPr>
            <p:cNvPr id="36" name="Triangolo isoscele 35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800"/>
            </a:p>
          </p:txBody>
        </p:sp>
        <p:sp>
          <p:nvSpPr>
            <p:cNvPr id="28" name="Triangolo isoscele 27"/>
            <p:cNvSpPr/>
            <p:nvPr userDrawn="1"/>
          </p:nvSpPr>
          <p:spPr>
            <a:xfrm rot="5400000">
              <a:off x="4079339" y="-4091629"/>
              <a:ext cx="1002259" cy="9160935"/>
            </a:xfrm>
            <a:prstGeom prst="triangle">
              <a:avLst>
                <a:gd name="adj" fmla="val 924"/>
              </a:avLst>
            </a:prstGeom>
            <a:solidFill>
              <a:schemeClr val="accent6">
                <a:alpha val="41961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800"/>
            </a:p>
          </p:txBody>
        </p:sp>
        <p:sp>
          <p:nvSpPr>
            <p:cNvPr id="31" name="Triangolo isoscele 30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800"/>
            </a:p>
          </p:txBody>
        </p:sp>
        <p:sp>
          <p:nvSpPr>
            <p:cNvPr id="32" name="Triangolo isoscele 31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4902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800"/>
            </a:p>
          </p:txBody>
        </p:sp>
        <p:sp>
          <p:nvSpPr>
            <p:cNvPr id="26" name="Triangolo isoscele 25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800"/>
            </a:p>
          </p:txBody>
        </p:sp>
        <p:sp>
          <p:nvSpPr>
            <p:cNvPr id="29" name="Triangolo isoscele 28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chemeClr val="accent5">
                <a:alpha val="18039"/>
              </a:scheme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 sz="1800"/>
            </a:p>
          </p:txBody>
        </p:sp>
      </p:grpSp>
      <p:sp>
        <p:nvSpPr>
          <p:cNvPr id="43" name="CasellaDiTesto 42"/>
          <p:cNvSpPr txBox="1"/>
          <p:nvPr userDrawn="1"/>
        </p:nvSpPr>
        <p:spPr>
          <a:xfrm>
            <a:off x="3668710" y="6154871"/>
            <a:ext cx="5043490" cy="523220"/>
          </a:xfrm>
          <a:prstGeom prst="rect">
            <a:avLst/>
          </a:prstGeom>
          <a:gradFill flip="none" rotWithShape="1">
            <a:gsLst>
              <a:gs pos="50000">
                <a:schemeClr val="accent2"/>
              </a:gs>
              <a:gs pos="0">
                <a:schemeClr val="accent2">
                  <a:alpha val="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i="1" dirty="0"/>
              <a:t>The 40°</a:t>
            </a:r>
            <a:r>
              <a:rPr lang="it-IT" sz="1400" i="1" baseline="0" dirty="0"/>
              <a:t> </a:t>
            </a:r>
            <a:r>
              <a:rPr lang="it-IT" sz="1400" i="1" baseline="0" dirty="0" err="1"/>
              <a:t>Annual</a:t>
            </a:r>
            <a:r>
              <a:rPr lang="it-IT" sz="1400" i="1" baseline="0" dirty="0"/>
              <a:t> Conference of the </a:t>
            </a:r>
            <a:r>
              <a:rPr lang="it-IT" sz="1400" i="1" baseline="0" dirty="0" err="1"/>
              <a:t>European</a:t>
            </a:r>
            <a:r>
              <a:rPr lang="it-IT" sz="1400" i="1" baseline="0" dirty="0"/>
              <a:t> </a:t>
            </a:r>
            <a:r>
              <a:rPr lang="it-IT" sz="1400" i="1" baseline="0" dirty="0" err="1"/>
              <a:t>Association</a:t>
            </a:r>
            <a:r>
              <a:rPr lang="it-IT" sz="1400" i="1" baseline="0" dirty="0"/>
              <a:t> for Computer Graphics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316734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3670-9731-49EA-BC83-332CAE3BF0BA}" type="datetime1">
              <a:rPr lang="it-IT" smtClean="0"/>
              <a:t>16/05/2019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-6353" y="-11657"/>
            <a:ext cx="9150354" cy="6894913"/>
            <a:chOff x="-8470" y="-11657"/>
            <a:chExt cx="12200472" cy="6894913"/>
          </a:xfrm>
        </p:grpSpPr>
        <p:sp>
          <p:nvSpPr>
            <p:cNvPr id="9" name="Triangolo isoscele 8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</p:spTree>
    <p:extLst>
      <p:ext uri="{BB962C8B-B14F-4D97-AF65-F5344CB8AC3E}">
        <p14:creationId xmlns:p14="http://schemas.microsoft.com/office/powerpoint/2010/main" val="384404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 userDrawn="1"/>
        </p:nvGrpSpPr>
        <p:grpSpPr>
          <a:xfrm>
            <a:off x="-6353" y="-11657"/>
            <a:ext cx="9150354" cy="6894913"/>
            <a:chOff x="-8470" y="-11657"/>
            <a:chExt cx="12200472" cy="6894913"/>
          </a:xfrm>
        </p:grpSpPr>
        <p:sp>
          <p:nvSpPr>
            <p:cNvPr id="17" name="Triangolo isoscele 16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8" name="Triangolo isoscele 17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20" name="Triangolo isoscele 19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21" name="Triangolo isoscele 20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22" name="Triangolo isoscele 21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23" name="Triangolo isoscele 22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93DA-0399-4260-9DFB-3779D6C6356A}" type="datetime1">
              <a:rPr lang="it-IT" smtClean="0"/>
              <a:t>16/05/2019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6176962"/>
            <a:ext cx="826874" cy="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4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DB48-2542-451D-9F5D-AB4446CC6E1F}" type="datetime1">
              <a:rPr lang="it-IT" smtClean="0"/>
              <a:t>16/05/2019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grpSp>
        <p:nvGrpSpPr>
          <p:cNvPr id="7" name="Gruppo 6"/>
          <p:cNvGrpSpPr/>
          <p:nvPr userDrawn="1"/>
        </p:nvGrpSpPr>
        <p:grpSpPr>
          <a:xfrm>
            <a:off x="-6353" y="-12291"/>
            <a:ext cx="9150354" cy="6895547"/>
            <a:chOff x="-8470" y="-12291"/>
            <a:chExt cx="12200472" cy="6895547"/>
          </a:xfrm>
        </p:grpSpPr>
        <p:sp>
          <p:nvSpPr>
            <p:cNvPr id="8" name="Triangolo isoscele 7"/>
            <p:cNvSpPr/>
            <p:nvPr userDrawn="1"/>
          </p:nvSpPr>
          <p:spPr>
            <a:xfrm rot="5400000">
              <a:off x="4390033" y="2103897"/>
              <a:ext cx="372400" cy="9169406"/>
            </a:xfrm>
            <a:prstGeom prst="triangle">
              <a:avLst>
                <a:gd name="adj" fmla="val 98838"/>
              </a:avLst>
            </a:prstGeom>
            <a:solidFill>
              <a:srgbClr val="72C1B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9" name="Triangolo isoscele 8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5400000">
              <a:off x="4079339" y="-4091629"/>
              <a:ext cx="1002259" cy="9160935"/>
            </a:xfrm>
            <a:prstGeom prst="triangle">
              <a:avLst>
                <a:gd name="adj" fmla="val 924"/>
              </a:avLst>
            </a:prstGeom>
            <a:solidFill>
              <a:srgbClr val="72C1B8">
                <a:alpha val="41961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5" name="Triangolo isoscele 14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6176962"/>
            <a:ext cx="826874" cy="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2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CB9E-BDDC-4042-876D-BDBCDFADED47}" type="datetime1">
              <a:rPr lang="it-IT" smtClean="0"/>
              <a:t>16/05/2019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-6353" y="-11657"/>
            <a:ext cx="9150354" cy="6894913"/>
            <a:chOff x="-8470" y="-11657"/>
            <a:chExt cx="12200472" cy="6894913"/>
          </a:xfrm>
        </p:grpSpPr>
        <p:sp>
          <p:nvSpPr>
            <p:cNvPr id="10" name="Triangolo isoscele 9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5" name="Triangolo isoscele 14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6" name="Triangolo isoscele 15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6176962"/>
            <a:ext cx="826874" cy="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968A-079B-4D2C-BD2D-CD5B5816C882}" type="datetime1">
              <a:rPr lang="it-IT" smtClean="0"/>
              <a:t>16/05/2019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grpSp>
        <p:nvGrpSpPr>
          <p:cNvPr id="10" name="Gruppo 9"/>
          <p:cNvGrpSpPr/>
          <p:nvPr userDrawn="1"/>
        </p:nvGrpSpPr>
        <p:grpSpPr>
          <a:xfrm>
            <a:off x="-6353" y="-11657"/>
            <a:ext cx="9150354" cy="6894913"/>
            <a:chOff x="-8470" y="-11657"/>
            <a:chExt cx="12200472" cy="6894913"/>
          </a:xfrm>
        </p:grpSpPr>
        <p:sp>
          <p:nvSpPr>
            <p:cNvPr id="11" name="Triangolo isoscele 10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5" name="Triangolo isoscele 14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6" name="Triangolo isoscele 15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6176962"/>
            <a:ext cx="826874" cy="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3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32F7-6B73-45C6-A544-C96731D6FCF7}" type="datetime1">
              <a:rPr lang="it-IT" smtClean="0"/>
              <a:t>16/05/2019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grpSp>
        <p:nvGrpSpPr>
          <p:cNvPr id="6" name="Gruppo 5"/>
          <p:cNvGrpSpPr/>
          <p:nvPr userDrawn="1"/>
        </p:nvGrpSpPr>
        <p:grpSpPr>
          <a:xfrm>
            <a:off x="-6353" y="-11657"/>
            <a:ext cx="9150354" cy="6894913"/>
            <a:chOff x="-8470" y="-11657"/>
            <a:chExt cx="12200472" cy="6894913"/>
          </a:xfrm>
        </p:grpSpPr>
        <p:sp>
          <p:nvSpPr>
            <p:cNvPr id="7" name="Triangolo isoscele 6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8" name="Triangolo isoscele 7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9" name="Triangolo isoscele 8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6176962"/>
            <a:ext cx="826874" cy="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2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2943-489C-4AAB-B74A-EC803EFE3EF5}" type="datetime1">
              <a:rPr lang="it-IT" smtClean="0"/>
              <a:t>16/05/2019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grpSp>
        <p:nvGrpSpPr>
          <p:cNvPr id="5" name="Gruppo 4"/>
          <p:cNvGrpSpPr/>
          <p:nvPr userDrawn="1"/>
        </p:nvGrpSpPr>
        <p:grpSpPr>
          <a:xfrm>
            <a:off x="-6353" y="-11657"/>
            <a:ext cx="9150354" cy="6894913"/>
            <a:chOff x="-8470" y="-11657"/>
            <a:chExt cx="12200472" cy="6894913"/>
          </a:xfrm>
        </p:grpSpPr>
        <p:sp>
          <p:nvSpPr>
            <p:cNvPr id="6" name="Triangolo isoscele 5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7" name="Triangolo isoscele 6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8" name="Triangolo isoscele 7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9" name="Triangolo isoscele 8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6176962"/>
            <a:ext cx="826874" cy="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A34-B066-4C16-AB64-C5DC9DB677C1}" type="datetime1">
              <a:rPr lang="it-IT" smtClean="0"/>
              <a:t>16/05/2019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-6353" y="-11657"/>
            <a:ext cx="9150354" cy="6894913"/>
            <a:chOff x="-8470" y="-11657"/>
            <a:chExt cx="12200472" cy="6894913"/>
          </a:xfrm>
        </p:grpSpPr>
        <p:sp>
          <p:nvSpPr>
            <p:cNvPr id="9" name="Triangolo isoscele 8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6176962"/>
            <a:ext cx="826874" cy="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0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3670-9731-49EA-BC83-332CAE3BF0BA}" type="datetime1">
              <a:rPr lang="it-IT" smtClean="0"/>
              <a:t>16/05/2019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-6353" y="-11657"/>
            <a:ext cx="9150354" cy="6894913"/>
            <a:chOff x="-8470" y="-11657"/>
            <a:chExt cx="12200472" cy="6894913"/>
          </a:xfrm>
        </p:grpSpPr>
        <p:sp>
          <p:nvSpPr>
            <p:cNvPr id="9" name="Triangolo isoscele 8"/>
            <p:cNvSpPr/>
            <p:nvPr userDrawn="1"/>
          </p:nvSpPr>
          <p:spPr>
            <a:xfrm rot="5400000">
              <a:off x="-1976896" y="4470327"/>
              <a:ext cx="4381355" cy="444503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0" name="Triangolo isoscele 9"/>
            <p:cNvSpPr/>
            <p:nvPr userDrawn="1"/>
          </p:nvSpPr>
          <p:spPr>
            <a:xfrm rot="16200000">
              <a:off x="11268158" y="5934155"/>
              <a:ext cx="228600" cy="1619089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1" name="Triangolo isoscele 10"/>
            <p:cNvSpPr/>
            <p:nvPr userDrawn="1"/>
          </p:nvSpPr>
          <p:spPr>
            <a:xfrm rot="16200000">
              <a:off x="10653184" y="963084"/>
              <a:ext cx="2501900" cy="575733"/>
            </a:xfrm>
            <a:prstGeom prst="triangle">
              <a:avLst>
                <a:gd name="adj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2" name="Triangolo isoscele 11"/>
            <p:cNvSpPr/>
            <p:nvPr userDrawn="1"/>
          </p:nvSpPr>
          <p:spPr>
            <a:xfrm rot="16200000">
              <a:off x="10467438" y="-903295"/>
              <a:ext cx="824458" cy="2624666"/>
            </a:xfrm>
            <a:prstGeom prst="triangle">
              <a:avLst>
                <a:gd name="adj" fmla="val 100000"/>
              </a:avLst>
            </a:prstGeom>
            <a:solidFill>
              <a:srgbClr val="72C1B8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3" name="Triangolo isoscele 12"/>
            <p:cNvSpPr/>
            <p:nvPr userDrawn="1"/>
          </p:nvSpPr>
          <p:spPr>
            <a:xfrm rot="5400000">
              <a:off x="2224092" y="-2224093"/>
              <a:ext cx="597947" cy="5046133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14" name="Triangolo isoscele 13"/>
            <p:cNvSpPr/>
            <p:nvPr userDrawn="1"/>
          </p:nvSpPr>
          <p:spPr>
            <a:xfrm rot="10800000">
              <a:off x="-8467" y="-11657"/>
              <a:ext cx="444500" cy="1473200"/>
            </a:xfrm>
            <a:prstGeom prst="triangle">
              <a:avLst>
                <a:gd name="adj" fmla="val 100000"/>
              </a:avLst>
            </a:prstGeom>
            <a:solidFill>
              <a:srgbClr val="39393A">
                <a:alpha val="18039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6176962"/>
            <a:ext cx="826874" cy="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63F56-03A2-47AE-88DE-7DDD8CD33A08}" type="datetime1">
              <a:rPr lang="it-IT" smtClean="0"/>
              <a:t>16/05/2019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C3F1-C0C4-453F-8E15-C5026B0919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8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6837" y="900123"/>
            <a:ext cx="7767134" cy="1826767"/>
          </a:xfrm>
        </p:spPr>
        <p:txBody>
          <a:bodyPr anchor="ctr">
            <a:normAutofit fontScale="90000"/>
          </a:bodyPr>
          <a:lstStyle/>
          <a:p>
            <a:r>
              <a:rPr lang="it-IT" sz="5000" dirty="0"/>
              <a:t>StyleBlit: Fast Example-Based Stylization with Local Guidance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6836" y="2740180"/>
            <a:ext cx="8371863" cy="1389622"/>
          </a:xfrm>
        </p:spPr>
        <p:txBody>
          <a:bodyPr anchor="ctr">
            <a:normAutofit/>
          </a:bodyPr>
          <a:lstStyle/>
          <a:p>
            <a:r>
              <a:rPr lang="it-IT" sz="2700" dirty="0"/>
              <a:t>Daniel </a:t>
            </a:r>
            <a:r>
              <a:rPr lang="cs-CZ" sz="2700" dirty="0"/>
              <a:t>Sýko</a:t>
            </a:r>
            <a:r>
              <a:rPr lang="en-US" sz="2700" dirty="0"/>
              <a:t>r</a:t>
            </a:r>
            <a:r>
              <a:rPr lang="cs-CZ" sz="2700" dirty="0"/>
              <a:t>a</a:t>
            </a:r>
            <a:r>
              <a:rPr lang="it-IT" sz="2700" baseline="30000" dirty="0"/>
              <a:t>1</a:t>
            </a:r>
            <a:r>
              <a:rPr lang="it-IT" sz="2700" dirty="0"/>
              <a:t>, </a:t>
            </a:r>
            <a:r>
              <a:rPr lang="cs-CZ" sz="2700" dirty="0"/>
              <a:t>Ondřej Jamriška</a:t>
            </a:r>
            <a:r>
              <a:rPr lang="cs-CZ" sz="2700" baseline="30000" dirty="0"/>
              <a:t>1</a:t>
            </a:r>
            <a:r>
              <a:rPr lang="it-IT" sz="2700" dirty="0"/>
              <a:t>, </a:t>
            </a:r>
            <a:r>
              <a:rPr lang="cs-CZ" sz="2700" b="1" dirty="0"/>
              <a:t>Ondřej Texler</a:t>
            </a:r>
            <a:r>
              <a:rPr lang="cs-CZ" sz="2700" b="1" baseline="30000" dirty="0"/>
              <a:t>1,2</a:t>
            </a:r>
            <a:r>
              <a:rPr lang="it-IT" sz="2700" dirty="0"/>
              <a:t>,</a:t>
            </a:r>
            <a:endParaRPr lang="cs-CZ" sz="2700" dirty="0"/>
          </a:p>
          <a:p>
            <a:r>
              <a:rPr lang="cs-CZ" sz="2700" dirty="0"/>
              <a:t>Jakub Fišer</a:t>
            </a:r>
            <a:r>
              <a:rPr lang="cs-CZ" sz="2700" baseline="30000" dirty="0"/>
              <a:t>2</a:t>
            </a:r>
            <a:r>
              <a:rPr lang="it-IT" sz="2700" dirty="0"/>
              <a:t>, </a:t>
            </a:r>
            <a:r>
              <a:rPr lang="cs-CZ" sz="2700" dirty="0"/>
              <a:t>Michal Lukáč</a:t>
            </a:r>
            <a:r>
              <a:rPr lang="cs-CZ" sz="2700" baseline="30000" dirty="0"/>
              <a:t>2</a:t>
            </a:r>
            <a:r>
              <a:rPr lang="it-IT" sz="2700" dirty="0"/>
              <a:t>, </a:t>
            </a:r>
            <a:r>
              <a:rPr lang="cs-CZ" sz="2700" dirty="0"/>
              <a:t>Jingwan</a:t>
            </a:r>
            <a:r>
              <a:rPr lang="it-IT" sz="2700" dirty="0"/>
              <a:t> </a:t>
            </a:r>
            <a:r>
              <a:rPr lang="cs-CZ" sz="2700" dirty="0"/>
              <a:t>Lu</a:t>
            </a:r>
            <a:r>
              <a:rPr lang="cs-CZ" sz="2700" baseline="30000" dirty="0"/>
              <a:t>2</a:t>
            </a:r>
            <a:r>
              <a:rPr lang="it-IT" sz="2700" dirty="0"/>
              <a:t>, </a:t>
            </a:r>
            <a:r>
              <a:rPr lang="cs-CZ" sz="2700" dirty="0"/>
              <a:t>Eli Shechtman</a:t>
            </a:r>
            <a:r>
              <a:rPr lang="cs-CZ" sz="2700" baseline="30000" dirty="0"/>
              <a:t>2</a:t>
            </a:r>
            <a:r>
              <a:rPr lang="it-IT" sz="2700" dirty="0"/>
              <a:t>,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872" y="4347512"/>
            <a:ext cx="1855923" cy="9057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090825" y="5253252"/>
            <a:ext cx="2160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CTU in Prague, FEE</a:t>
            </a:r>
            <a:endParaRPr lang="cs-CZ" sz="2000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8" y="4358615"/>
            <a:ext cx="1036000" cy="118607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969506" y="42988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254065" y="43048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4456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Algorithm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1B24BE-8DE5-41E3-966E-CF252C1CF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88" y="1414802"/>
            <a:ext cx="4162698" cy="5203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E8AC17-655A-4AB8-96FD-0A7FE3898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43" y="3135397"/>
            <a:ext cx="2340783" cy="2360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0B83D7-86B2-4EC4-ACD9-CE70E3F0F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1460521"/>
            <a:ext cx="2340785" cy="2360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D0C812-B116-49E1-B7AD-EE8B5C36F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4016488"/>
            <a:ext cx="2340784" cy="236053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050022EB-1019-46F3-BC49-8A2103ABF7E6}"/>
              </a:ext>
            </a:extLst>
          </p:cNvPr>
          <p:cNvSpPr/>
          <p:nvPr/>
        </p:nvSpPr>
        <p:spPr>
          <a:xfrm>
            <a:off x="2490650" y="2682238"/>
            <a:ext cx="4032063" cy="1803527"/>
          </a:xfrm>
          <a:custGeom>
            <a:avLst/>
            <a:gdLst>
              <a:gd name="connsiteX0" fmla="*/ 0 w 3875314"/>
              <a:gd name="connsiteY0" fmla="*/ 0 h 1803527"/>
              <a:gd name="connsiteX1" fmla="*/ 2020388 w 3875314"/>
              <a:gd name="connsiteY1" fmla="*/ 1637211 h 1803527"/>
              <a:gd name="connsiteX2" fmla="*/ 3875314 w 3875314"/>
              <a:gd name="connsiteY2" fmla="*/ 1663337 h 180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5314" h="1803527">
                <a:moveTo>
                  <a:pt x="0" y="0"/>
                </a:moveTo>
                <a:cubicBezTo>
                  <a:pt x="687251" y="679994"/>
                  <a:pt x="1374502" y="1359988"/>
                  <a:pt x="2020388" y="1637211"/>
                </a:cubicBezTo>
                <a:cubicBezTo>
                  <a:pt x="2666274" y="1914434"/>
                  <a:pt x="3270794" y="1788885"/>
                  <a:pt x="3875314" y="166333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6F057D-E9BA-424F-8960-A5BF09F0E681}"/>
              </a:ext>
            </a:extLst>
          </p:cNvPr>
          <p:cNvSpPr/>
          <p:nvPr/>
        </p:nvSpPr>
        <p:spPr>
          <a:xfrm>
            <a:off x="2303417" y="2492744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66FED06-59C2-4F67-AFA9-BA7EEE4BB9CF}"/>
              </a:ext>
            </a:extLst>
          </p:cNvPr>
          <p:cNvSpPr/>
          <p:nvPr/>
        </p:nvSpPr>
        <p:spPr>
          <a:xfrm>
            <a:off x="6644639" y="4160695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4225F18-AA5D-491A-AABA-B4F22C33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1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Algorithm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1B24BE-8DE5-41E3-966E-CF252C1CF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88" y="1414802"/>
            <a:ext cx="4162698" cy="5203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E8AC17-655A-4AB8-96FD-0A7FE3898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43" y="3135397"/>
            <a:ext cx="2340783" cy="2360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0B83D7-86B2-4EC4-ACD9-CE70E3F0F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1460521"/>
            <a:ext cx="2340785" cy="2360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D0C812-B116-49E1-B7AD-EE8B5C36F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4016488"/>
            <a:ext cx="2340784" cy="23605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6F057D-E9BA-424F-8960-A5BF09F0E681}"/>
              </a:ext>
            </a:extLst>
          </p:cNvPr>
          <p:cNvSpPr/>
          <p:nvPr/>
        </p:nvSpPr>
        <p:spPr>
          <a:xfrm>
            <a:off x="2303417" y="2492744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66FED06-59C2-4F67-AFA9-BA7EEE4BB9CF}"/>
              </a:ext>
            </a:extLst>
          </p:cNvPr>
          <p:cNvSpPr/>
          <p:nvPr/>
        </p:nvSpPr>
        <p:spPr>
          <a:xfrm>
            <a:off x="6644639" y="4160695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4225F18-AA5D-491A-AABA-B4F22C33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11</a:t>
            </a:fld>
            <a:endParaRPr lang="it-IT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A60EC558-0639-4E16-970D-A5212EA69CB8}"/>
              </a:ext>
            </a:extLst>
          </p:cNvPr>
          <p:cNvSpPr/>
          <p:nvPr/>
        </p:nvSpPr>
        <p:spPr>
          <a:xfrm>
            <a:off x="6343650" y="3929063"/>
            <a:ext cx="928688" cy="590550"/>
          </a:xfrm>
          <a:custGeom>
            <a:avLst/>
            <a:gdLst>
              <a:gd name="connsiteX0" fmla="*/ 164306 w 928688"/>
              <a:gd name="connsiteY0" fmla="*/ 178593 h 590550"/>
              <a:gd name="connsiteX1" fmla="*/ 166688 w 928688"/>
              <a:gd name="connsiteY1" fmla="*/ 71437 h 590550"/>
              <a:gd name="connsiteX2" fmla="*/ 247650 w 928688"/>
              <a:gd name="connsiteY2" fmla="*/ 61912 h 590550"/>
              <a:gd name="connsiteX3" fmla="*/ 328613 w 928688"/>
              <a:gd name="connsiteY3" fmla="*/ 47625 h 590550"/>
              <a:gd name="connsiteX4" fmla="*/ 373856 w 928688"/>
              <a:gd name="connsiteY4" fmla="*/ 45243 h 590550"/>
              <a:gd name="connsiteX5" fmla="*/ 466725 w 928688"/>
              <a:gd name="connsiteY5" fmla="*/ 47625 h 590550"/>
              <a:gd name="connsiteX6" fmla="*/ 504825 w 928688"/>
              <a:gd name="connsiteY6" fmla="*/ 50006 h 590550"/>
              <a:gd name="connsiteX7" fmla="*/ 688181 w 928688"/>
              <a:gd name="connsiteY7" fmla="*/ 2381 h 590550"/>
              <a:gd name="connsiteX8" fmla="*/ 750094 w 928688"/>
              <a:gd name="connsiteY8" fmla="*/ 0 h 590550"/>
              <a:gd name="connsiteX9" fmla="*/ 781050 w 928688"/>
              <a:gd name="connsiteY9" fmla="*/ 26193 h 590550"/>
              <a:gd name="connsiteX10" fmla="*/ 816769 w 928688"/>
              <a:gd name="connsiteY10" fmla="*/ 50006 h 590550"/>
              <a:gd name="connsiteX11" fmla="*/ 814388 w 928688"/>
              <a:gd name="connsiteY11" fmla="*/ 76200 h 590550"/>
              <a:gd name="connsiteX12" fmla="*/ 826294 w 928688"/>
              <a:gd name="connsiteY12" fmla="*/ 109537 h 590550"/>
              <a:gd name="connsiteX13" fmla="*/ 854869 w 928688"/>
              <a:gd name="connsiteY13" fmla="*/ 142875 h 590550"/>
              <a:gd name="connsiteX14" fmla="*/ 866775 w 928688"/>
              <a:gd name="connsiteY14" fmla="*/ 204787 h 590550"/>
              <a:gd name="connsiteX15" fmla="*/ 859631 w 928688"/>
              <a:gd name="connsiteY15" fmla="*/ 230981 h 590550"/>
              <a:gd name="connsiteX16" fmla="*/ 928688 w 928688"/>
              <a:gd name="connsiteY16" fmla="*/ 328612 h 590550"/>
              <a:gd name="connsiteX17" fmla="*/ 900113 w 928688"/>
              <a:gd name="connsiteY17" fmla="*/ 354806 h 590550"/>
              <a:gd name="connsiteX18" fmla="*/ 845344 w 928688"/>
              <a:gd name="connsiteY18" fmla="*/ 309562 h 590550"/>
              <a:gd name="connsiteX19" fmla="*/ 766763 w 928688"/>
              <a:gd name="connsiteY19" fmla="*/ 326231 h 590550"/>
              <a:gd name="connsiteX20" fmla="*/ 747713 w 928688"/>
              <a:gd name="connsiteY20" fmla="*/ 357187 h 590550"/>
              <a:gd name="connsiteX21" fmla="*/ 657225 w 928688"/>
              <a:gd name="connsiteY21" fmla="*/ 369093 h 590550"/>
              <a:gd name="connsiteX22" fmla="*/ 490538 w 928688"/>
              <a:gd name="connsiteY22" fmla="*/ 447675 h 590550"/>
              <a:gd name="connsiteX23" fmla="*/ 476250 w 928688"/>
              <a:gd name="connsiteY23" fmla="*/ 414337 h 590550"/>
              <a:gd name="connsiteX24" fmla="*/ 485775 w 928688"/>
              <a:gd name="connsiteY24" fmla="*/ 371475 h 590550"/>
              <a:gd name="connsiteX25" fmla="*/ 464344 w 928688"/>
              <a:gd name="connsiteY25" fmla="*/ 376237 h 590550"/>
              <a:gd name="connsiteX26" fmla="*/ 421481 w 928688"/>
              <a:gd name="connsiteY26" fmla="*/ 395287 h 590550"/>
              <a:gd name="connsiteX27" fmla="*/ 359569 w 928688"/>
              <a:gd name="connsiteY27" fmla="*/ 397668 h 590550"/>
              <a:gd name="connsiteX28" fmla="*/ 314325 w 928688"/>
              <a:gd name="connsiteY28" fmla="*/ 433387 h 590550"/>
              <a:gd name="connsiteX29" fmla="*/ 233363 w 928688"/>
              <a:gd name="connsiteY29" fmla="*/ 500062 h 590550"/>
              <a:gd name="connsiteX30" fmla="*/ 211931 w 928688"/>
              <a:gd name="connsiteY30" fmla="*/ 561975 h 590550"/>
              <a:gd name="connsiteX31" fmla="*/ 192881 w 928688"/>
              <a:gd name="connsiteY31" fmla="*/ 590550 h 590550"/>
              <a:gd name="connsiteX32" fmla="*/ 128588 w 928688"/>
              <a:gd name="connsiteY32" fmla="*/ 514350 h 590550"/>
              <a:gd name="connsiteX33" fmla="*/ 71438 w 928688"/>
              <a:gd name="connsiteY33" fmla="*/ 521493 h 590550"/>
              <a:gd name="connsiteX34" fmla="*/ 0 w 928688"/>
              <a:gd name="connsiteY34" fmla="*/ 431006 h 590550"/>
              <a:gd name="connsiteX35" fmla="*/ 26194 w 928688"/>
              <a:gd name="connsiteY35" fmla="*/ 390525 h 590550"/>
              <a:gd name="connsiteX36" fmla="*/ 16669 w 928688"/>
              <a:gd name="connsiteY36" fmla="*/ 347662 h 590550"/>
              <a:gd name="connsiteX37" fmla="*/ 23813 w 928688"/>
              <a:gd name="connsiteY37" fmla="*/ 314325 h 590550"/>
              <a:gd name="connsiteX38" fmla="*/ 61913 w 928688"/>
              <a:gd name="connsiteY38" fmla="*/ 276225 h 590550"/>
              <a:gd name="connsiteX39" fmla="*/ 88106 w 928688"/>
              <a:gd name="connsiteY39" fmla="*/ 283368 h 590550"/>
              <a:gd name="connsiteX40" fmla="*/ 116681 w 928688"/>
              <a:gd name="connsiteY40" fmla="*/ 259556 h 590550"/>
              <a:gd name="connsiteX41" fmla="*/ 109538 w 928688"/>
              <a:gd name="connsiteY41" fmla="*/ 211931 h 590550"/>
              <a:gd name="connsiteX42" fmla="*/ 164306 w 928688"/>
              <a:gd name="connsiteY42" fmla="*/ 178593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28688" h="590550">
                <a:moveTo>
                  <a:pt x="164306" y="178593"/>
                </a:moveTo>
                <a:lnTo>
                  <a:pt x="166688" y="71437"/>
                </a:lnTo>
                <a:lnTo>
                  <a:pt x="247650" y="61912"/>
                </a:lnTo>
                <a:lnTo>
                  <a:pt x="328613" y="47625"/>
                </a:lnTo>
                <a:lnTo>
                  <a:pt x="373856" y="45243"/>
                </a:lnTo>
                <a:lnTo>
                  <a:pt x="466725" y="47625"/>
                </a:lnTo>
                <a:lnTo>
                  <a:pt x="504825" y="50006"/>
                </a:lnTo>
                <a:lnTo>
                  <a:pt x="688181" y="2381"/>
                </a:lnTo>
                <a:lnTo>
                  <a:pt x="750094" y="0"/>
                </a:lnTo>
                <a:lnTo>
                  <a:pt x="781050" y="26193"/>
                </a:lnTo>
                <a:lnTo>
                  <a:pt x="816769" y="50006"/>
                </a:lnTo>
                <a:lnTo>
                  <a:pt x="814388" y="76200"/>
                </a:lnTo>
                <a:lnTo>
                  <a:pt x="826294" y="109537"/>
                </a:lnTo>
                <a:lnTo>
                  <a:pt x="854869" y="142875"/>
                </a:lnTo>
                <a:lnTo>
                  <a:pt x="866775" y="204787"/>
                </a:lnTo>
                <a:lnTo>
                  <a:pt x="859631" y="230981"/>
                </a:lnTo>
                <a:lnTo>
                  <a:pt x="928688" y="328612"/>
                </a:lnTo>
                <a:lnTo>
                  <a:pt x="900113" y="354806"/>
                </a:lnTo>
                <a:lnTo>
                  <a:pt x="845344" y="309562"/>
                </a:lnTo>
                <a:lnTo>
                  <a:pt x="766763" y="326231"/>
                </a:lnTo>
                <a:lnTo>
                  <a:pt x="747713" y="357187"/>
                </a:lnTo>
                <a:lnTo>
                  <a:pt x="657225" y="369093"/>
                </a:lnTo>
                <a:lnTo>
                  <a:pt x="490538" y="447675"/>
                </a:lnTo>
                <a:lnTo>
                  <a:pt x="476250" y="414337"/>
                </a:lnTo>
                <a:lnTo>
                  <a:pt x="485775" y="371475"/>
                </a:lnTo>
                <a:lnTo>
                  <a:pt x="464344" y="376237"/>
                </a:lnTo>
                <a:lnTo>
                  <a:pt x="421481" y="395287"/>
                </a:lnTo>
                <a:lnTo>
                  <a:pt x="359569" y="397668"/>
                </a:lnTo>
                <a:lnTo>
                  <a:pt x="314325" y="433387"/>
                </a:lnTo>
                <a:lnTo>
                  <a:pt x="233363" y="500062"/>
                </a:lnTo>
                <a:lnTo>
                  <a:pt x="211931" y="561975"/>
                </a:lnTo>
                <a:lnTo>
                  <a:pt x="192881" y="590550"/>
                </a:lnTo>
                <a:lnTo>
                  <a:pt x="128588" y="514350"/>
                </a:lnTo>
                <a:lnTo>
                  <a:pt x="71438" y="521493"/>
                </a:lnTo>
                <a:lnTo>
                  <a:pt x="0" y="431006"/>
                </a:lnTo>
                <a:lnTo>
                  <a:pt x="26194" y="390525"/>
                </a:lnTo>
                <a:lnTo>
                  <a:pt x="16669" y="347662"/>
                </a:lnTo>
                <a:lnTo>
                  <a:pt x="23813" y="314325"/>
                </a:lnTo>
                <a:lnTo>
                  <a:pt x="61913" y="276225"/>
                </a:lnTo>
                <a:lnTo>
                  <a:pt x="88106" y="283368"/>
                </a:lnTo>
                <a:lnTo>
                  <a:pt x="116681" y="259556"/>
                </a:lnTo>
                <a:lnTo>
                  <a:pt x="109538" y="211931"/>
                </a:lnTo>
                <a:lnTo>
                  <a:pt x="164306" y="17859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Algorithm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1B24BE-8DE5-41E3-966E-CF252C1CF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88" y="1414802"/>
            <a:ext cx="4162697" cy="5203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0B83D7-86B2-4EC4-ACD9-CE70E3F0F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1460521"/>
            <a:ext cx="2340785" cy="2360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D0C812-B116-49E1-B7AD-EE8B5C36F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4016488"/>
            <a:ext cx="2340784" cy="236053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7297F1E-126B-464E-90D7-E5BACE339CAE}"/>
              </a:ext>
            </a:extLst>
          </p:cNvPr>
          <p:cNvSpPr/>
          <p:nvPr/>
        </p:nvSpPr>
        <p:spPr>
          <a:xfrm flipV="1">
            <a:off x="2381250" y="4039366"/>
            <a:ext cx="4324343" cy="765587"/>
          </a:xfrm>
          <a:custGeom>
            <a:avLst/>
            <a:gdLst>
              <a:gd name="connsiteX0" fmla="*/ 0 w 3875314"/>
              <a:gd name="connsiteY0" fmla="*/ 0 h 1803527"/>
              <a:gd name="connsiteX1" fmla="*/ 2020388 w 3875314"/>
              <a:gd name="connsiteY1" fmla="*/ 1637211 h 1803527"/>
              <a:gd name="connsiteX2" fmla="*/ 3875314 w 3875314"/>
              <a:gd name="connsiteY2" fmla="*/ 1663337 h 180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5314" h="1803527">
                <a:moveTo>
                  <a:pt x="0" y="0"/>
                </a:moveTo>
                <a:cubicBezTo>
                  <a:pt x="687251" y="679994"/>
                  <a:pt x="1374502" y="1359988"/>
                  <a:pt x="2020388" y="1637211"/>
                </a:cubicBezTo>
                <a:cubicBezTo>
                  <a:pt x="2666274" y="1914434"/>
                  <a:pt x="3270794" y="1788885"/>
                  <a:pt x="3875314" y="166333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9F3B3A3-ADA9-43B7-9192-ED422DA5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12</a:t>
            </a:fld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1A5A7A-36E4-4648-BD5C-771882FF1E7B}"/>
              </a:ext>
            </a:extLst>
          </p:cNvPr>
          <p:cNvSpPr/>
          <p:nvPr/>
        </p:nvSpPr>
        <p:spPr>
          <a:xfrm>
            <a:off x="2303417" y="2492744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D1EE10E-BEBE-4FE5-B8C2-BB385D04A44C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2377440" y="2640790"/>
            <a:ext cx="3810" cy="2164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631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Algorithm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1B24BE-8DE5-41E3-966E-CF252C1CF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88" y="1414802"/>
            <a:ext cx="4162697" cy="5203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0B83D7-86B2-4EC4-ACD9-CE70E3F0F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1460521"/>
            <a:ext cx="2340785" cy="2360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D0C812-B116-49E1-B7AD-EE8B5C36F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4016488"/>
            <a:ext cx="2340784" cy="2360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D788EB-70B2-4E21-904D-0C8893C12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85" y="1358948"/>
            <a:ext cx="2257425" cy="2276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8295A2-2C89-4F76-9873-4B44BC2A5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7" y="1358948"/>
            <a:ext cx="2257425" cy="2276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527BFD-BDA7-46FF-9D53-A50FBCB68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16" y="1358948"/>
            <a:ext cx="2257425" cy="2276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ACEDF5-9695-4353-9070-CCCCF7E4C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85" y="2739257"/>
            <a:ext cx="2257425" cy="227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8740C81-A9F4-49E1-A610-517FB878C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7" y="2739257"/>
            <a:ext cx="2257425" cy="2276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EF27FCF-D9AC-488E-BFAF-DABA5CE0E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16" y="2739257"/>
            <a:ext cx="2257425" cy="2276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665691F-0BD0-4C25-92EC-A192F513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85" y="4316528"/>
            <a:ext cx="2257425" cy="2276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AC6712B-D7C8-4BBD-9E70-4CCD708AA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7" y="4316528"/>
            <a:ext cx="2257425" cy="2276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BBAB82F-3D21-457A-8AEA-F8B5EF9D6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16" y="4316528"/>
            <a:ext cx="2257425" cy="22764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21371-C366-4CCB-BB67-C6D859B8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2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Algorithm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1B24BE-8DE5-41E3-966E-CF252C1CF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88" y="1414802"/>
            <a:ext cx="4162697" cy="5203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0B83D7-86B2-4EC4-ACD9-CE70E3F0F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1460521"/>
            <a:ext cx="2340785" cy="2360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D0C812-B116-49E1-B7AD-EE8B5C36F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4016488"/>
            <a:ext cx="2340784" cy="2360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D788EB-70B2-4E21-904D-0C8893C12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85" y="1358948"/>
            <a:ext cx="2257425" cy="2276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8295A2-2C89-4F76-9873-4B44BC2A5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7" y="1358948"/>
            <a:ext cx="2257425" cy="2276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527BFD-BDA7-46FF-9D53-A50FBCB68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16" y="1358948"/>
            <a:ext cx="2257425" cy="2276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ACEDF5-9695-4353-9070-CCCCF7E4C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85" y="2739257"/>
            <a:ext cx="2257425" cy="227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8740C81-A9F4-49E1-A610-517FB878C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7" y="2739257"/>
            <a:ext cx="2257425" cy="2276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EF27FCF-D9AC-488E-BFAF-DABA5CE0E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16" y="2739257"/>
            <a:ext cx="2257425" cy="2276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665691F-0BD0-4C25-92EC-A192F513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85" y="4316528"/>
            <a:ext cx="2257425" cy="2276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AC6712B-D7C8-4BBD-9E70-4CCD708AA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7" y="4316528"/>
            <a:ext cx="2257425" cy="2276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BBAB82F-3D21-457A-8AEA-F8B5EF9D6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16" y="4316528"/>
            <a:ext cx="2257425" cy="22764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8B1392A-DEDA-4835-94C4-6C985766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11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Algorithm - Fully Parallel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C90B69-26CF-4FE4-8E72-A68DA061B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30" y="981010"/>
            <a:ext cx="4562167" cy="5702709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C0657F78-8F5E-48F6-BA05-12C63C720937}"/>
              </a:ext>
            </a:extLst>
          </p:cNvPr>
          <p:cNvSpPr/>
          <p:nvPr/>
        </p:nvSpPr>
        <p:spPr>
          <a:xfrm>
            <a:off x="3068957" y="2752457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413B52BD-7D12-4D13-9775-AEB93A0DDC35}"/>
              </a:ext>
            </a:extLst>
          </p:cNvPr>
          <p:cNvSpPr/>
          <p:nvPr/>
        </p:nvSpPr>
        <p:spPr>
          <a:xfrm>
            <a:off x="3951702" y="2755998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22D97FE6-ACC7-42F4-9A4A-F6BA1818BC6A}"/>
              </a:ext>
            </a:extLst>
          </p:cNvPr>
          <p:cNvSpPr/>
          <p:nvPr/>
        </p:nvSpPr>
        <p:spPr>
          <a:xfrm>
            <a:off x="3068957" y="3540575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011444D7-53B0-4762-9FD4-3485B121796D}"/>
              </a:ext>
            </a:extLst>
          </p:cNvPr>
          <p:cNvSpPr/>
          <p:nvPr/>
        </p:nvSpPr>
        <p:spPr>
          <a:xfrm>
            <a:off x="3956734" y="3540575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7CA2EEC8-5F93-4189-BDBA-60E8C7C5ABA1}"/>
              </a:ext>
            </a:extLst>
          </p:cNvPr>
          <p:cNvSpPr/>
          <p:nvPr/>
        </p:nvSpPr>
        <p:spPr>
          <a:xfrm>
            <a:off x="3063925" y="4324029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F493C7BF-1D0A-42DB-A2CE-E152019014CF}"/>
              </a:ext>
            </a:extLst>
          </p:cNvPr>
          <p:cNvSpPr/>
          <p:nvPr/>
        </p:nvSpPr>
        <p:spPr>
          <a:xfrm>
            <a:off x="3951702" y="4324029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A0CD35D-29F5-47E1-9AD3-457C70181215}"/>
              </a:ext>
            </a:extLst>
          </p:cNvPr>
          <p:cNvSpPr/>
          <p:nvPr/>
        </p:nvSpPr>
        <p:spPr>
          <a:xfrm>
            <a:off x="3619500" y="3262490"/>
            <a:ext cx="150865" cy="15086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4256CBDF-D460-4C55-88F1-854CADBD8DC8}"/>
              </a:ext>
            </a:extLst>
          </p:cNvPr>
          <p:cNvSpPr/>
          <p:nvPr/>
        </p:nvSpPr>
        <p:spPr>
          <a:xfrm>
            <a:off x="3956734" y="3539452"/>
            <a:ext cx="148046" cy="148046"/>
          </a:xfrm>
          <a:prstGeom prst="rect">
            <a:avLst/>
          </a:prstGeom>
          <a:solidFill>
            <a:srgbClr val="0070C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ovéPole 5">
            <a:extLst>
              <a:ext uri="{FF2B5EF4-FFF2-40B4-BE49-F238E27FC236}">
                <a16:creationId xmlns:a16="http://schemas.microsoft.com/office/drawing/2014/main" xmlns="" id="{637562D5-FAD9-466A-B8DF-2385CE3E9AAE}"/>
              </a:ext>
            </a:extLst>
          </p:cNvPr>
          <p:cNvSpPr txBox="1"/>
          <p:nvPr/>
        </p:nvSpPr>
        <p:spPr>
          <a:xfrm>
            <a:off x="4649002" y="972125"/>
            <a:ext cx="432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Coarse sampling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D7560479-2268-409B-8178-C48436C5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15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D60E84-499D-48A6-8016-13F0F7FB7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68" y="1948905"/>
            <a:ext cx="2257425" cy="22764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D3F4C37-9222-4CE4-9ADB-905B8D1CBEA8}"/>
              </a:ext>
            </a:extLst>
          </p:cNvPr>
          <p:cNvSpPr/>
          <p:nvPr/>
        </p:nvSpPr>
        <p:spPr>
          <a:xfrm>
            <a:off x="6366255" y="1934917"/>
            <a:ext cx="2261827" cy="229587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70840E8-228D-4E89-A168-F7037D3583F4}"/>
              </a:ext>
            </a:extLst>
          </p:cNvPr>
          <p:cNvSpPr/>
          <p:nvPr/>
        </p:nvSpPr>
        <p:spPr>
          <a:xfrm>
            <a:off x="7423145" y="3361652"/>
            <a:ext cx="148046" cy="148046"/>
          </a:xfrm>
          <a:prstGeom prst="rect">
            <a:avLst/>
          </a:prstGeom>
          <a:solidFill>
            <a:srgbClr val="0070C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2D52127-A43F-4797-BEF6-3CE957AEBF56}"/>
              </a:ext>
            </a:extLst>
          </p:cNvPr>
          <p:cNvSpPr/>
          <p:nvPr/>
        </p:nvSpPr>
        <p:spPr>
          <a:xfrm>
            <a:off x="2897080" y="2131769"/>
            <a:ext cx="2261827" cy="229587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E233747-388C-4077-B68A-DA1240B19629}"/>
              </a:ext>
            </a:extLst>
          </p:cNvPr>
          <p:cNvSpPr/>
          <p:nvPr/>
        </p:nvSpPr>
        <p:spPr>
          <a:xfrm>
            <a:off x="7085911" y="3084690"/>
            <a:ext cx="150865" cy="15086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6936124-2384-46D1-9396-997D1C187F85}"/>
              </a:ext>
            </a:extLst>
          </p:cNvPr>
          <p:cNvSpPr txBox="1"/>
          <p:nvPr/>
        </p:nvSpPr>
        <p:spPr>
          <a:xfrm>
            <a:off x="3367878" y="31701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C056222-3E3B-4612-8767-D8E5130115E8}"/>
              </a:ext>
            </a:extLst>
          </p:cNvPr>
          <p:cNvSpPr txBox="1"/>
          <p:nvPr/>
        </p:nvSpPr>
        <p:spPr>
          <a:xfrm>
            <a:off x="6836567" y="29923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2B6198-A27F-4FCC-B350-F06CC67061DC}"/>
              </a:ext>
            </a:extLst>
          </p:cNvPr>
          <p:cNvSpPr txBox="1"/>
          <p:nvPr/>
        </p:nvSpPr>
        <p:spPr>
          <a:xfrm>
            <a:off x="6592301" y="4894399"/>
            <a:ext cx="195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 SemiBold" panose="020B0706030504040204" pitchFamily="34" charset="0"/>
              </a:rPr>
              <a:t>‖ </a:t>
            </a:r>
            <a:r>
              <a:rPr lang="en-US" dirty="0"/>
              <a:t>t-s </a:t>
            </a:r>
            <a:r>
              <a:rPr lang="en-US" dirty="0">
                <a:latin typeface="Verdana Pro Cond SemiBold" panose="020B0706030504040204" pitchFamily="34" charset="0"/>
              </a:rPr>
              <a:t>‖</a:t>
            </a:r>
            <a:r>
              <a:rPr lang="en-US" dirty="0"/>
              <a:t>  &gt;  threshold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44C5694-DD90-4119-A8B2-A36A89DE9CE1}"/>
              </a:ext>
            </a:extLst>
          </p:cNvPr>
          <p:cNvSpPr/>
          <p:nvPr/>
        </p:nvSpPr>
        <p:spPr>
          <a:xfrm>
            <a:off x="4085439" y="3582099"/>
            <a:ext cx="3397541" cy="849384"/>
          </a:xfrm>
          <a:custGeom>
            <a:avLst/>
            <a:gdLst>
              <a:gd name="connsiteX0" fmla="*/ 0 w 3397541"/>
              <a:gd name="connsiteY0" fmla="*/ 192947 h 849384"/>
              <a:gd name="connsiteX1" fmla="*/ 1845578 w 3397541"/>
              <a:gd name="connsiteY1" fmla="*/ 847288 h 849384"/>
              <a:gd name="connsiteX2" fmla="*/ 3397541 w 3397541"/>
              <a:gd name="connsiteY2" fmla="*/ 0 h 849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7541" h="849384">
                <a:moveTo>
                  <a:pt x="0" y="192947"/>
                </a:moveTo>
                <a:cubicBezTo>
                  <a:pt x="639660" y="536196"/>
                  <a:pt x="1279321" y="879446"/>
                  <a:pt x="1845578" y="847288"/>
                </a:cubicBezTo>
                <a:cubicBezTo>
                  <a:pt x="2411835" y="815130"/>
                  <a:pt x="2904688" y="407565"/>
                  <a:pt x="3397541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3D3922F-5DEF-44B2-AD79-3279AD0796A5}"/>
              </a:ext>
            </a:extLst>
          </p:cNvPr>
          <p:cNvCxnSpPr>
            <a:cxnSpLocks/>
          </p:cNvCxnSpPr>
          <p:nvPr/>
        </p:nvCxnSpPr>
        <p:spPr>
          <a:xfrm flipH="1" flipV="1">
            <a:off x="7219999" y="3228934"/>
            <a:ext cx="177979" cy="1159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46F6CB62-524E-4550-9018-B0B44531D654}"/>
              </a:ext>
            </a:extLst>
          </p:cNvPr>
          <p:cNvCxnSpPr>
            <a:cxnSpLocks/>
          </p:cNvCxnSpPr>
          <p:nvPr/>
        </p:nvCxnSpPr>
        <p:spPr>
          <a:xfrm flipH="1" flipV="1">
            <a:off x="3770365" y="3394937"/>
            <a:ext cx="177979" cy="1159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6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5" grpId="0" animBg="1"/>
      <p:bldP spid="106" grpId="0" animBg="1"/>
      <p:bldP spid="112" grpId="0" animBg="1"/>
      <p:bldP spid="26" grpId="0" animBg="1"/>
      <p:bldP spid="27" grpId="0" animBg="1"/>
      <p:bldP spid="29" grpId="0" animBg="1"/>
      <p:bldP spid="33" grpId="0"/>
      <p:bldP spid="14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32ACC7E-0AC0-46FE-9291-A738804D8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30" y="981010"/>
            <a:ext cx="4562167" cy="5702709"/>
          </a:xfrm>
          <a:prstGeom prst="rect">
            <a:avLst/>
          </a:prstGeom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Algorithm - Fully Parallel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A0CD35D-29F5-47E1-9AD3-457C70181215}"/>
              </a:ext>
            </a:extLst>
          </p:cNvPr>
          <p:cNvSpPr/>
          <p:nvPr/>
        </p:nvSpPr>
        <p:spPr>
          <a:xfrm>
            <a:off x="3619500" y="3262490"/>
            <a:ext cx="150865" cy="15086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0D2D0E2-0BF6-4A63-A6A4-71DEF6FAE06C}"/>
              </a:ext>
            </a:extLst>
          </p:cNvPr>
          <p:cNvSpPr/>
          <p:nvPr/>
        </p:nvSpPr>
        <p:spPr>
          <a:xfrm>
            <a:off x="3970924" y="3158181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59D6B32-372F-497F-97FE-7F158C429609}"/>
              </a:ext>
            </a:extLst>
          </p:cNvPr>
          <p:cNvSpPr/>
          <p:nvPr/>
        </p:nvSpPr>
        <p:spPr>
          <a:xfrm>
            <a:off x="3970924" y="3398567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5ABC810-C392-4739-8A4B-C183D87CBEA3}"/>
              </a:ext>
            </a:extLst>
          </p:cNvPr>
          <p:cNvSpPr/>
          <p:nvPr/>
        </p:nvSpPr>
        <p:spPr>
          <a:xfrm>
            <a:off x="3970924" y="2945793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8E76954-4EF3-4120-8216-608DB6D4D4B3}"/>
              </a:ext>
            </a:extLst>
          </p:cNvPr>
          <p:cNvSpPr/>
          <p:nvPr/>
        </p:nvSpPr>
        <p:spPr>
          <a:xfrm>
            <a:off x="3746554" y="3158181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528145D-6A01-4AC7-B089-A88C7A4A59FF}"/>
              </a:ext>
            </a:extLst>
          </p:cNvPr>
          <p:cNvSpPr/>
          <p:nvPr/>
        </p:nvSpPr>
        <p:spPr>
          <a:xfrm>
            <a:off x="3746554" y="3398567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6F3CDF7-4722-4AD1-A6DA-F5DCF63B8C69}"/>
              </a:ext>
            </a:extLst>
          </p:cNvPr>
          <p:cNvSpPr/>
          <p:nvPr/>
        </p:nvSpPr>
        <p:spPr>
          <a:xfrm>
            <a:off x="3746554" y="2945793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C44950F-70CF-437A-8CDC-55F8C5E40514}"/>
              </a:ext>
            </a:extLst>
          </p:cNvPr>
          <p:cNvSpPr/>
          <p:nvPr/>
        </p:nvSpPr>
        <p:spPr>
          <a:xfrm>
            <a:off x="3511876" y="3158181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23A58C0-FE19-460C-ABAB-8119540323F9}"/>
              </a:ext>
            </a:extLst>
          </p:cNvPr>
          <p:cNvSpPr/>
          <p:nvPr/>
        </p:nvSpPr>
        <p:spPr>
          <a:xfrm>
            <a:off x="3511876" y="3398567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5182D9E-A5AD-4E1D-ADBD-62C80A8322BD}"/>
              </a:ext>
            </a:extLst>
          </p:cNvPr>
          <p:cNvSpPr/>
          <p:nvPr/>
        </p:nvSpPr>
        <p:spPr>
          <a:xfrm>
            <a:off x="3511876" y="2945793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2EDC164-5470-4AF0-A5E6-849F79D1A0B6}"/>
              </a:ext>
            </a:extLst>
          </p:cNvPr>
          <p:cNvSpPr/>
          <p:nvPr/>
        </p:nvSpPr>
        <p:spPr>
          <a:xfrm>
            <a:off x="3285791" y="3158181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73ADF54-1673-4E1D-8CC9-3509B47AD73B}"/>
              </a:ext>
            </a:extLst>
          </p:cNvPr>
          <p:cNvSpPr/>
          <p:nvPr/>
        </p:nvSpPr>
        <p:spPr>
          <a:xfrm>
            <a:off x="3285791" y="3398567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AA39A30-4524-4B1E-A961-5F7D0B70EE09}"/>
              </a:ext>
            </a:extLst>
          </p:cNvPr>
          <p:cNvSpPr/>
          <p:nvPr/>
        </p:nvSpPr>
        <p:spPr>
          <a:xfrm>
            <a:off x="3285791" y="2945793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F0BA66F-1DF0-408D-BBB6-6144BA94837E}"/>
              </a:ext>
            </a:extLst>
          </p:cNvPr>
          <p:cNvSpPr/>
          <p:nvPr/>
        </p:nvSpPr>
        <p:spPr>
          <a:xfrm>
            <a:off x="3086098" y="3156302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E59C5F9-A777-4CC3-86BF-D20668422714}"/>
              </a:ext>
            </a:extLst>
          </p:cNvPr>
          <p:cNvSpPr/>
          <p:nvPr/>
        </p:nvSpPr>
        <p:spPr>
          <a:xfrm>
            <a:off x="3086098" y="3396688"/>
            <a:ext cx="100078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5289C76-EF7E-4BEA-959B-0382ADB35C8F}"/>
              </a:ext>
            </a:extLst>
          </p:cNvPr>
          <p:cNvSpPr/>
          <p:nvPr/>
        </p:nvSpPr>
        <p:spPr>
          <a:xfrm>
            <a:off x="3086098" y="2943914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EE7F7C5-8D91-4B40-8778-B03E675964E4}"/>
              </a:ext>
            </a:extLst>
          </p:cNvPr>
          <p:cNvSpPr/>
          <p:nvPr/>
        </p:nvSpPr>
        <p:spPr>
          <a:xfrm>
            <a:off x="3745507" y="3396688"/>
            <a:ext cx="100078" cy="100078"/>
          </a:xfrm>
          <a:prstGeom prst="rect">
            <a:avLst/>
          </a:prstGeom>
          <a:solidFill>
            <a:srgbClr val="0070C0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C036A20-FDEA-4CB2-8CB3-30897AD5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16</a:t>
            </a:fld>
            <a:endParaRPr lang="it-IT"/>
          </a:p>
        </p:txBody>
      </p:sp>
      <p:sp>
        <p:nvSpPr>
          <p:cNvPr id="43" name="TextovéPole 5">
            <a:extLst>
              <a:ext uri="{FF2B5EF4-FFF2-40B4-BE49-F238E27FC236}">
                <a16:creationId xmlns:a16="http://schemas.microsoft.com/office/drawing/2014/main" xmlns="" id="{4C91546F-EE13-4BB3-A741-7373DC8AFAC8}"/>
              </a:ext>
            </a:extLst>
          </p:cNvPr>
          <p:cNvSpPr txBox="1"/>
          <p:nvPr/>
        </p:nvSpPr>
        <p:spPr>
          <a:xfrm>
            <a:off x="4745255" y="972125"/>
            <a:ext cx="422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Dense sampling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E12F26B-39FB-4A2E-B303-C4D6AD46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68" y="1948905"/>
            <a:ext cx="2257425" cy="227647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xmlns="" id="{E558010B-1A79-40FE-88CD-53CCD15CCD8B}"/>
              </a:ext>
            </a:extLst>
          </p:cNvPr>
          <p:cNvSpPr/>
          <p:nvPr/>
        </p:nvSpPr>
        <p:spPr>
          <a:xfrm>
            <a:off x="6366255" y="1934917"/>
            <a:ext cx="2261827" cy="229587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384F1256-D39F-4F05-AB02-9B5C3C3FF57C}"/>
              </a:ext>
            </a:extLst>
          </p:cNvPr>
          <p:cNvSpPr/>
          <p:nvPr/>
        </p:nvSpPr>
        <p:spPr>
          <a:xfrm>
            <a:off x="6979618" y="3625711"/>
            <a:ext cx="150865" cy="15086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4A8CE57-BAB2-4AF5-96D4-B7CAF86EAFEC}"/>
              </a:ext>
            </a:extLst>
          </p:cNvPr>
          <p:cNvSpPr txBox="1"/>
          <p:nvPr/>
        </p:nvSpPr>
        <p:spPr>
          <a:xfrm>
            <a:off x="6730274" y="3533341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E451551-D1E6-4BA8-91AB-83FA213C23F2}"/>
              </a:ext>
            </a:extLst>
          </p:cNvPr>
          <p:cNvSpPr txBox="1"/>
          <p:nvPr/>
        </p:nvSpPr>
        <p:spPr>
          <a:xfrm>
            <a:off x="6592301" y="4894399"/>
            <a:ext cx="195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 SemiBold" panose="020B0706030504040204" pitchFamily="34" charset="0"/>
              </a:rPr>
              <a:t>‖ </a:t>
            </a:r>
            <a:r>
              <a:rPr lang="en-US" dirty="0"/>
              <a:t>t-s </a:t>
            </a:r>
            <a:r>
              <a:rPr lang="en-US" dirty="0">
                <a:latin typeface="Verdana Pro Cond SemiBold" panose="020B0706030504040204" pitchFamily="34" charset="0"/>
              </a:rPr>
              <a:t>‖</a:t>
            </a:r>
            <a:r>
              <a:rPr lang="en-US" dirty="0"/>
              <a:t>  &gt;  threshold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F258140C-3B53-497C-B605-5E86F1C5CDDA}"/>
              </a:ext>
            </a:extLst>
          </p:cNvPr>
          <p:cNvSpPr/>
          <p:nvPr/>
        </p:nvSpPr>
        <p:spPr>
          <a:xfrm>
            <a:off x="3970924" y="3618064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CBD215D7-7B39-4FFC-B4AF-948D9177C8AE}"/>
              </a:ext>
            </a:extLst>
          </p:cNvPr>
          <p:cNvSpPr/>
          <p:nvPr/>
        </p:nvSpPr>
        <p:spPr>
          <a:xfrm>
            <a:off x="3746554" y="3618064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10513EE2-B00F-4EDF-89A3-B755CC3136AF}"/>
              </a:ext>
            </a:extLst>
          </p:cNvPr>
          <p:cNvSpPr/>
          <p:nvPr/>
        </p:nvSpPr>
        <p:spPr>
          <a:xfrm>
            <a:off x="3511876" y="3618064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8ED39025-8257-411A-8FF6-725B5181C993}"/>
              </a:ext>
            </a:extLst>
          </p:cNvPr>
          <p:cNvSpPr/>
          <p:nvPr/>
        </p:nvSpPr>
        <p:spPr>
          <a:xfrm>
            <a:off x="3285791" y="3618064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1F9AC8C4-6600-4304-B740-5662BFB81474}"/>
              </a:ext>
            </a:extLst>
          </p:cNvPr>
          <p:cNvSpPr/>
          <p:nvPr/>
        </p:nvSpPr>
        <p:spPr>
          <a:xfrm>
            <a:off x="3086098" y="3616185"/>
            <a:ext cx="100407" cy="1000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5F847F27-1E89-42B4-B9B2-F7334A722C89}"/>
              </a:ext>
            </a:extLst>
          </p:cNvPr>
          <p:cNvSpPr/>
          <p:nvPr/>
        </p:nvSpPr>
        <p:spPr>
          <a:xfrm>
            <a:off x="7111431" y="3751740"/>
            <a:ext cx="100078" cy="100078"/>
          </a:xfrm>
          <a:prstGeom prst="rect">
            <a:avLst/>
          </a:prstGeom>
          <a:solidFill>
            <a:srgbClr val="0070C0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C4B34241-A886-403F-87DC-50BD243CFAC6}"/>
              </a:ext>
            </a:extLst>
          </p:cNvPr>
          <p:cNvSpPr/>
          <p:nvPr/>
        </p:nvSpPr>
        <p:spPr>
          <a:xfrm>
            <a:off x="3005094" y="1584628"/>
            <a:ext cx="2261827" cy="229587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DF399A9-0673-4ACD-8853-1061B56E82C5}"/>
              </a:ext>
            </a:extLst>
          </p:cNvPr>
          <p:cNvSpPr txBox="1"/>
          <p:nvPr/>
        </p:nvSpPr>
        <p:spPr>
          <a:xfrm>
            <a:off x="3367878" y="31701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610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61" grpId="0" animBg="1"/>
      <p:bldP spid="47" grpId="0" animBg="1"/>
      <p:bldP spid="48" grpId="0"/>
      <p:bldP spid="49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32ACC7E-0AC0-46FE-9291-A738804D8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30" y="981010"/>
            <a:ext cx="4562167" cy="5702709"/>
          </a:xfrm>
          <a:prstGeom prst="rect">
            <a:avLst/>
          </a:prstGeom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Algorithm - Fully Parallel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A0CD35D-29F5-47E1-9AD3-457C70181215}"/>
              </a:ext>
            </a:extLst>
          </p:cNvPr>
          <p:cNvSpPr/>
          <p:nvPr/>
        </p:nvSpPr>
        <p:spPr>
          <a:xfrm>
            <a:off x="3619500" y="3262490"/>
            <a:ext cx="150865" cy="15086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69D7109-0E36-4EA8-A41F-01EA52EADECB}"/>
              </a:ext>
            </a:extLst>
          </p:cNvPr>
          <p:cNvSpPr/>
          <p:nvPr/>
        </p:nvSpPr>
        <p:spPr>
          <a:xfrm>
            <a:off x="3770365" y="330251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ADB6DBD-4F04-48FC-B803-7A0AE35B0B2B}"/>
              </a:ext>
            </a:extLst>
          </p:cNvPr>
          <p:cNvSpPr/>
          <p:nvPr/>
        </p:nvSpPr>
        <p:spPr>
          <a:xfrm>
            <a:off x="3665604" y="330251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A009DDD6-8BF3-47EB-8969-1D681923ECF8}"/>
              </a:ext>
            </a:extLst>
          </p:cNvPr>
          <p:cNvSpPr/>
          <p:nvPr/>
        </p:nvSpPr>
        <p:spPr>
          <a:xfrm>
            <a:off x="3543233" y="330251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F1BD0A0-31D7-4D5D-A311-0AECFA97FD52}"/>
              </a:ext>
            </a:extLst>
          </p:cNvPr>
          <p:cNvSpPr/>
          <p:nvPr/>
        </p:nvSpPr>
        <p:spPr>
          <a:xfrm>
            <a:off x="3663129" y="3403117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256AB9F-EB9D-4C8D-849F-67E81B75266A}"/>
              </a:ext>
            </a:extLst>
          </p:cNvPr>
          <p:cNvSpPr/>
          <p:nvPr/>
        </p:nvSpPr>
        <p:spPr>
          <a:xfrm>
            <a:off x="3665604" y="3183377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F79B5A0F-2DD6-4890-92D0-7665C34FB758}"/>
              </a:ext>
            </a:extLst>
          </p:cNvPr>
          <p:cNvSpPr/>
          <p:nvPr/>
        </p:nvSpPr>
        <p:spPr>
          <a:xfrm>
            <a:off x="3897643" y="330251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BB05629-7C50-4EC9-BFE9-444B9B097E64}"/>
              </a:ext>
            </a:extLst>
          </p:cNvPr>
          <p:cNvSpPr/>
          <p:nvPr/>
        </p:nvSpPr>
        <p:spPr>
          <a:xfrm>
            <a:off x="3418348" y="330237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68F34432-45AE-4038-86A2-0DB2EF6CE744}"/>
              </a:ext>
            </a:extLst>
          </p:cNvPr>
          <p:cNvSpPr/>
          <p:nvPr/>
        </p:nvSpPr>
        <p:spPr>
          <a:xfrm>
            <a:off x="3666243" y="3071675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8D3BFBA-FF3C-44F5-8123-15A71B441DEC}"/>
              </a:ext>
            </a:extLst>
          </p:cNvPr>
          <p:cNvSpPr/>
          <p:nvPr/>
        </p:nvSpPr>
        <p:spPr>
          <a:xfrm>
            <a:off x="3663128" y="351395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EB123F71-5601-47C2-A5E0-4948B6D9634F}"/>
              </a:ext>
            </a:extLst>
          </p:cNvPr>
          <p:cNvSpPr/>
          <p:nvPr/>
        </p:nvSpPr>
        <p:spPr>
          <a:xfrm>
            <a:off x="3665604" y="3302516"/>
            <a:ext cx="45719" cy="45719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5550E97-B0ED-4C17-86D2-820A5897C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17</a:t>
            </a:fld>
            <a:endParaRPr lang="it-IT"/>
          </a:p>
        </p:txBody>
      </p:sp>
      <p:sp>
        <p:nvSpPr>
          <p:cNvPr id="60" name="TextovéPole 5">
            <a:extLst>
              <a:ext uri="{FF2B5EF4-FFF2-40B4-BE49-F238E27FC236}">
                <a16:creationId xmlns:a16="http://schemas.microsoft.com/office/drawing/2014/main" xmlns="" id="{FD947460-E9CD-4A4B-9A9A-D94D49EBA522}"/>
              </a:ext>
            </a:extLst>
          </p:cNvPr>
          <p:cNvSpPr txBox="1"/>
          <p:nvPr/>
        </p:nvSpPr>
        <p:spPr>
          <a:xfrm>
            <a:off x="4572000" y="972125"/>
            <a:ext cx="4398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Even-denser sampling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B066AE81-5281-4C1C-AFDB-6FD43199A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68" y="1948905"/>
            <a:ext cx="2257425" cy="2276475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xmlns="" id="{4D7B6F72-D7C7-4CED-8B4A-4585A99FDEB7}"/>
              </a:ext>
            </a:extLst>
          </p:cNvPr>
          <p:cNvSpPr/>
          <p:nvPr/>
        </p:nvSpPr>
        <p:spPr>
          <a:xfrm>
            <a:off x="6366255" y="1934917"/>
            <a:ext cx="2261827" cy="229587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C15514C-824F-499B-80E2-EDE8A4D22BE1}"/>
              </a:ext>
            </a:extLst>
          </p:cNvPr>
          <p:cNvSpPr txBox="1"/>
          <p:nvPr/>
        </p:nvSpPr>
        <p:spPr>
          <a:xfrm>
            <a:off x="7691068" y="320164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CD4021C-C506-499F-AE58-398B529DD0DE}"/>
              </a:ext>
            </a:extLst>
          </p:cNvPr>
          <p:cNvSpPr txBox="1"/>
          <p:nvPr/>
        </p:nvSpPr>
        <p:spPr>
          <a:xfrm>
            <a:off x="6592301" y="4894399"/>
            <a:ext cx="195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 SemiBold" panose="020B0706030504040204" pitchFamily="34" charset="0"/>
              </a:rPr>
              <a:t>‖ </a:t>
            </a:r>
            <a:r>
              <a:rPr lang="en-US" dirty="0"/>
              <a:t>t-s </a:t>
            </a:r>
            <a:r>
              <a:rPr lang="en-US" dirty="0">
                <a:latin typeface="Verdana Pro Cond SemiBold" panose="020B0706030504040204" pitchFamily="34" charset="0"/>
              </a:rPr>
              <a:t>‖</a:t>
            </a:r>
            <a:r>
              <a:rPr lang="en-US" dirty="0"/>
              <a:t>  &gt;  threshold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658433EB-900D-495A-9148-309D56CA8DC9}"/>
              </a:ext>
            </a:extLst>
          </p:cNvPr>
          <p:cNvSpPr/>
          <p:nvPr/>
        </p:nvSpPr>
        <p:spPr>
          <a:xfrm>
            <a:off x="3775127" y="3185758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F4D7BFC9-973A-432C-82CD-8F9E7A22D2AA}"/>
              </a:ext>
            </a:extLst>
          </p:cNvPr>
          <p:cNvSpPr/>
          <p:nvPr/>
        </p:nvSpPr>
        <p:spPr>
          <a:xfrm>
            <a:off x="3775766" y="307405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74BC5859-2008-4ED2-88F9-39967B0A1A72}"/>
              </a:ext>
            </a:extLst>
          </p:cNvPr>
          <p:cNvSpPr/>
          <p:nvPr/>
        </p:nvSpPr>
        <p:spPr>
          <a:xfrm>
            <a:off x="3897643" y="3183377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5D550F5-90E3-4033-99F0-8A757A71EDAF}"/>
              </a:ext>
            </a:extLst>
          </p:cNvPr>
          <p:cNvSpPr/>
          <p:nvPr/>
        </p:nvSpPr>
        <p:spPr>
          <a:xfrm>
            <a:off x="3898282" y="3071675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70635D47-6F99-405F-BD2B-745C7EAD08DD}"/>
              </a:ext>
            </a:extLst>
          </p:cNvPr>
          <p:cNvSpPr/>
          <p:nvPr/>
        </p:nvSpPr>
        <p:spPr>
          <a:xfrm>
            <a:off x="3774503" y="351395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D2B32F87-225D-4823-9A08-AAA5D8FFE877}"/>
              </a:ext>
            </a:extLst>
          </p:cNvPr>
          <p:cNvSpPr/>
          <p:nvPr/>
        </p:nvSpPr>
        <p:spPr>
          <a:xfrm>
            <a:off x="3775142" y="3402254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E2520E6A-F983-4EFC-9072-627FCAC679A7}"/>
              </a:ext>
            </a:extLst>
          </p:cNvPr>
          <p:cNvSpPr/>
          <p:nvPr/>
        </p:nvSpPr>
        <p:spPr>
          <a:xfrm>
            <a:off x="3897643" y="351395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5CC943F5-AE3E-45D6-AEAA-CECF7FD4533C}"/>
              </a:ext>
            </a:extLst>
          </p:cNvPr>
          <p:cNvSpPr/>
          <p:nvPr/>
        </p:nvSpPr>
        <p:spPr>
          <a:xfrm>
            <a:off x="3898282" y="3402254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676E752B-DAD0-4269-B1C3-1C643A9C153C}"/>
              </a:ext>
            </a:extLst>
          </p:cNvPr>
          <p:cNvSpPr/>
          <p:nvPr/>
        </p:nvSpPr>
        <p:spPr>
          <a:xfrm>
            <a:off x="3541875" y="3183377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2EEAE08A-38E2-46E1-9FE2-38CB2D3D9DD3}"/>
              </a:ext>
            </a:extLst>
          </p:cNvPr>
          <p:cNvSpPr/>
          <p:nvPr/>
        </p:nvSpPr>
        <p:spPr>
          <a:xfrm>
            <a:off x="3542514" y="3071675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F83766E8-347C-48D5-B055-F80E7648E1A6}"/>
              </a:ext>
            </a:extLst>
          </p:cNvPr>
          <p:cNvSpPr/>
          <p:nvPr/>
        </p:nvSpPr>
        <p:spPr>
          <a:xfrm>
            <a:off x="3418146" y="3183377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2EE68DA-DD70-44DD-B878-AFB829357E21}"/>
              </a:ext>
            </a:extLst>
          </p:cNvPr>
          <p:cNvSpPr/>
          <p:nvPr/>
        </p:nvSpPr>
        <p:spPr>
          <a:xfrm>
            <a:off x="3418785" y="3071675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338164B3-9C7E-40ED-96A5-EEE375BDB6E2}"/>
              </a:ext>
            </a:extLst>
          </p:cNvPr>
          <p:cNvSpPr/>
          <p:nvPr/>
        </p:nvSpPr>
        <p:spPr>
          <a:xfrm>
            <a:off x="3541875" y="351395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098B9CB-4558-41FB-B266-63140E1E9CCD}"/>
              </a:ext>
            </a:extLst>
          </p:cNvPr>
          <p:cNvSpPr/>
          <p:nvPr/>
        </p:nvSpPr>
        <p:spPr>
          <a:xfrm>
            <a:off x="3542514" y="340701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5D05164B-EE07-42CA-BB39-8DE46AB96101}"/>
              </a:ext>
            </a:extLst>
          </p:cNvPr>
          <p:cNvSpPr/>
          <p:nvPr/>
        </p:nvSpPr>
        <p:spPr>
          <a:xfrm>
            <a:off x="3418146" y="351395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F7866B3-9E2B-44DF-9CB6-AA91855E970F}"/>
              </a:ext>
            </a:extLst>
          </p:cNvPr>
          <p:cNvSpPr/>
          <p:nvPr/>
        </p:nvSpPr>
        <p:spPr>
          <a:xfrm>
            <a:off x="3418785" y="3407016"/>
            <a:ext cx="45719" cy="45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914D1BC7-DBE4-418F-B5C9-D5B5A019F9A9}"/>
              </a:ext>
            </a:extLst>
          </p:cNvPr>
          <p:cNvSpPr/>
          <p:nvPr/>
        </p:nvSpPr>
        <p:spPr>
          <a:xfrm>
            <a:off x="7890070" y="3427799"/>
            <a:ext cx="150865" cy="15086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1D52E0F-CAE0-4C53-AAC3-4A7D71F82AE4}"/>
              </a:ext>
            </a:extLst>
          </p:cNvPr>
          <p:cNvSpPr/>
          <p:nvPr/>
        </p:nvSpPr>
        <p:spPr>
          <a:xfrm>
            <a:off x="7936174" y="3467825"/>
            <a:ext cx="45719" cy="45719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32835DE8-BD34-4A9C-944A-B2A6C7D11E64}"/>
              </a:ext>
            </a:extLst>
          </p:cNvPr>
          <p:cNvSpPr/>
          <p:nvPr/>
        </p:nvSpPr>
        <p:spPr>
          <a:xfrm>
            <a:off x="2094292" y="1768229"/>
            <a:ext cx="2261827" cy="229587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EA64C68-157C-4DBC-9AF4-260AACBD7B75}"/>
              </a:ext>
            </a:extLst>
          </p:cNvPr>
          <p:cNvSpPr txBox="1"/>
          <p:nvPr/>
        </p:nvSpPr>
        <p:spPr>
          <a:xfrm>
            <a:off x="3367878" y="31701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53" name="Zaoblený obdélník 15">
            <a:extLst>
              <a:ext uri="{FF2B5EF4-FFF2-40B4-BE49-F238E27FC236}">
                <a16:creationId xmlns:a16="http://schemas.microsoft.com/office/drawing/2014/main" xmlns="" id="{BA39B241-6388-48AF-8F6A-4140223557B1}"/>
              </a:ext>
            </a:extLst>
          </p:cNvPr>
          <p:cNvSpPr/>
          <p:nvPr/>
        </p:nvSpPr>
        <p:spPr>
          <a:xfrm>
            <a:off x="477726" y="3014756"/>
            <a:ext cx="2647483" cy="646332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Independently</a:t>
            </a:r>
            <a:endParaRPr lang="cs-CZ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6" grpId="0"/>
      <p:bldP spid="67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4" grpId="0" animBg="1"/>
      <p:bldP spid="86" grpId="0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Boundary Blend - Voting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6D77EE-0E4B-46EE-A925-69DB136E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2" y="2053598"/>
            <a:ext cx="3998284" cy="3998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937983-165C-414F-AFB6-4C16F389D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39" y="2053598"/>
            <a:ext cx="3998284" cy="3998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B28258-3E77-462A-A208-08527781BA28}"/>
              </a:ext>
            </a:extLst>
          </p:cNvPr>
          <p:cNvSpPr txBox="1"/>
          <p:nvPr/>
        </p:nvSpPr>
        <p:spPr>
          <a:xfrm>
            <a:off x="5925659" y="1684266"/>
            <a:ext cx="212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Blended Boundary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5A5F30E-D966-4D32-BEDE-A89EA4F26CF7}"/>
              </a:ext>
            </a:extLst>
          </p:cNvPr>
          <p:cNvSpPr txBox="1"/>
          <p:nvPr/>
        </p:nvSpPr>
        <p:spPr>
          <a:xfrm>
            <a:off x="1626461" y="1684266"/>
            <a:ext cx="181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Boundary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E1C64AFD-514B-4900-9969-3C67415E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706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Comparison with StyLit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41664" y="5445291"/>
            <a:ext cx="3100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StyLit [Fi</a:t>
            </a:r>
            <a:r>
              <a:rPr lang="cs-CZ" sz="2400" dirty="0"/>
              <a:t>šer et al. 2016</a:t>
            </a:r>
            <a:r>
              <a:rPr lang="en-US" sz="2400" dirty="0"/>
              <a:t>]</a:t>
            </a:r>
          </a:p>
          <a:p>
            <a:pPr algn="ctr"/>
            <a:r>
              <a:rPr lang="en-US" sz="2400" b="1" dirty="0"/>
              <a:t>56 sec</a:t>
            </a:r>
            <a:r>
              <a:rPr lang="en-US" sz="2400" dirty="0"/>
              <a:t> (CPU)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65439" y="5445290"/>
            <a:ext cx="1983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Our approach</a:t>
            </a:r>
          </a:p>
          <a:p>
            <a:pPr algn="ctr"/>
            <a:r>
              <a:rPr lang="en-US" sz="2400" b="1" dirty="0"/>
              <a:t>0.05 sec</a:t>
            </a:r>
            <a:r>
              <a:rPr lang="en-US" sz="2400" dirty="0"/>
              <a:t> (CPU)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16" y="1546157"/>
            <a:ext cx="3764680" cy="389913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56" y="1538085"/>
            <a:ext cx="3764680" cy="38991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881" y="1076921"/>
            <a:ext cx="1576168" cy="16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7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6837" y="900123"/>
            <a:ext cx="7767134" cy="1826767"/>
          </a:xfrm>
        </p:spPr>
        <p:txBody>
          <a:bodyPr anchor="ctr">
            <a:normAutofit fontScale="90000"/>
          </a:bodyPr>
          <a:lstStyle/>
          <a:p>
            <a:r>
              <a:rPr lang="it-IT" sz="5000" dirty="0"/>
              <a:t>StyleBlit: Fast Example-Based Stylization with Local Guidance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6836" y="2740180"/>
            <a:ext cx="8371863" cy="1389622"/>
          </a:xfrm>
        </p:spPr>
        <p:txBody>
          <a:bodyPr anchor="ctr">
            <a:normAutofit/>
          </a:bodyPr>
          <a:lstStyle/>
          <a:p>
            <a:r>
              <a:rPr lang="it-IT" sz="2700" dirty="0"/>
              <a:t>Daniel </a:t>
            </a:r>
            <a:r>
              <a:rPr lang="cs-CZ" sz="2700" dirty="0"/>
              <a:t>Sýko</a:t>
            </a:r>
            <a:r>
              <a:rPr lang="en-US" sz="2700" dirty="0"/>
              <a:t>r</a:t>
            </a:r>
            <a:r>
              <a:rPr lang="cs-CZ" sz="2700" dirty="0"/>
              <a:t>a</a:t>
            </a:r>
            <a:r>
              <a:rPr lang="it-IT" sz="2700" baseline="30000" dirty="0"/>
              <a:t>1</a:t>
            </a:r>
            <a:r>
              <a:rPr lang="it-IT" sz="2700" dirty="0"/>
              <a:t>, </a:t>
            </a:r>
            <a:r>
              <a:rPr lang="cs-CZ" sz="2700" dirty="0"/>
              <a:t>Ondřej Jamriška</a:t>
            </a:r>
            <a:r>
              <a:rPr lang="cs-CZ" sz="2700" baseline="30000" dirty="0"/>
              <a:t>1</a:t>
            </a:r>
            <a:r>
              <a:rPr lang="it-IT" sz="2700" dirty="0"/>
              <a:t>, </a:t>
            </a:r>
            <a:r>
              <a:rPr lang="cs-CZ" sz="2700" b="1" dirty="0"/>
              <a:t>Ondřej Texler</a:t>
            </a:r>
            <a:r>
              <a:rPr lang="cs-CZ" sz="2700" b="1" baseline="30000" dirty="0"/>
              <a:t>1,2</a:t>
            </a:r>
            <a:r>
              <a:rPr lang="it-IT" sz="2700" dirty="0"/>
              <a:t>,</a:t>
            </a:r>
            <a:endParaRPr lang="cs-CZ" sz="2700" dirty="0"/>
          </a:p>
          <a:p>
            <a:r>
              <a:rPr lang="cs-CZ" sz="2700" dirty="0"/>
              <a:t>Jakub Fišer</a:t>
            </a:r>
            <a:r>
              <a:rPr lang="cs-CZ" sz="2700" baseline="30000" dirty="0"/>
              <a:t>2</a:t>
            </a:r>
            <a:r>
              <a:rPr lang="it-IT" sz="2700" dirty="0"/>
              <a:t>, </a:t>
            </a:r>
            <a:r>
              <a:rPr lang="cs-CZ" sz="2700" dirty="0"/>
              <a:t>Michal Lukáč</a:t>
            </a:r>
            <a:r>
              <a:rPr lang="cs-CZ" sz="2700" baseline="30000" dirty="0"/>
              <a:t>2</a:t>
            </a:r>
            <a:r>
              <a:rPr lang="it-IT" sz="2700" dirty="0"/>
              <a:t>, </a:t>
            </a:r>
            <a:r>
              <a:rPr lang="cs-CZ" sz="2700" dirty="0"/>
              <a:t>Jingwan</a:t>
            </a:r>
            <a:r>
              <a:rPr lang="it-IT" sz="2700" dirty="0"/>
              <a:t> </a:t>
            </a:r>
            <a:r>
              <a:rPr lang="cs-CZ" sz="2700" dirty="0"/>
              <a:t>Lu</a:t>
            </a:r>
            <a:r>
              <a:rPr lang="cs-CZ" sz="2700" baseline="30000" dirty="0"/>
              <a:t>2</a:t>
            </a:r>
            <a:r>
              <a:rPr lang="it-IT" sz="2700" dirty="0"/>
              <a:t>, </a:t>
            </a:r>
            <a:r>
              <a:rPr lang="cs-CZ" sz="2700" dirty="0"/>
              <a:t>Eli Shechtman</a:t>
            </a:r>
            <a:r>
              <a:rPr lang="cs-CZ" sz="2700" baseline="30000" dirty="0"/>
              <a:t>2</a:t>
            </a:r>
            <a:r>
              <a:rPr lang="it-IT" sz="2700" dirty="0"/>
              <a:t>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77B9FC-CF6C-4796-8604-4578BBBF5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225" y="3964436"/>
            <a:ext cx="2043765" cy="285002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Obrázek 7">
            <a:extLst>
              <a:ext uri="{FF2B5EF4-FFF2-40B4-BE49-F238E27FC236}">
                <a16:creationId xmlns:a16="http://schemas.microsoft.com/office/drawing/2014/main" xmlns="" id="{F062A118-A6CD-4205-9E5F-0F1F5482A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108" y="4286772"/>
            <a:ext cx="1098382" cy="103347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FCFD60A8-646A-400A-AA30-9F6D0B14790D}"/>
              </a:ext>
            </a:extLst>
          </p:cNvPr>
          <p:cNvSpPr/>
          <p:nvPr/>
        </p:nvSpPr>
        <p:spPr>
          <a:xfrm>
            <a:off x="3478387" y="4406535"/>
            <a:ext cx="1176481" cy="773904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500 fps</a:t>
            </a:r>
          </a:p>
        </p:txBody>
      </p:sp>
    </p:spTree>
    <p:extLst>
      <p:ext uri="{BB962C8B-B14F-4D97-AF65-F5344CB8AC3E}">
        <p14:creationId xmlns:p14="http://schemas.microsoft.com/office/powerpoint/2010/main" val="5599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Results – Hand-drawn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344307" y="6246679"/>
            <a:ext cx="4455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Our approach on single core CPU (15 fps)</a:t>
            </a:r>
            <a:endParaRPr lang="cs-CZ" sz="2000" dirty="0"/>
          </a:p>
        </p:txBody>
      </p:sp>
      <p:pic>
        <p:nvPicPr>
          <p:cNvPr id="2" name="video_gol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856" y="1059396"/>
            <a:ext cx="5880288" cy="51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Results – Hand-drawn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915632" y="6246679"/>
            <a:ext cx="5312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Our approach on midrange mobile GPU (15 fps)</a:t>
            </a:r>
            <a:endParaRPr lang="cs-CZ" sz="2000" dirty="0"/>
          </a:p>
        </p:txBody>
      </p:sp>
      <p:pic>
        <p:nvPicPr>
          <p:cNvPr id="3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8038" y="1078786"/>
            <a:ext cx="6587924" cy="49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Results – Hand-drawn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88" y="1977013"/>
            <a:ext cx="3950031" cy="40911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33" y="1977013"/>
            <a:ext cx="3950031" cy="40911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17" y="1161289"/>
            <a:ext cx="1615302" cy="161530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46" y="1148973"/>
            <a:ext cx="1627618" cy="16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8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Results – Hand-drawn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71" y="1614497"/>
            <a:ext cx="6752149" cy="46878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83" y="1139728"/>
            <a:ext cx="1338075" cy="12710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936" y="1152373"/>
            <a:ext cx="1341123" cy="126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0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Results – Hand-drawn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F182F2-1266-4EFD-AA89-2AC55A67E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" y="2537849"/>
            <a:ext cx="3669632" cy="3397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4E4787A-4D57-4D74-BFA2-AA09BAF2F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68" y="2537849"/>
            <a:ext cx="3669632" cy="33978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D2CA41-C993-4FBC-A24E-D04779583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44" y="1119858"/>
            <a:ext cx="1536812" cy="15368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383F483-4553-44E2-AAEF-46C08ED76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80" y="1107463"/>
            <a:ext cx="1549207" cy="15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16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Results – </a:t>
            </a:r>
            <a:r>
              <a:rPr lang="en-US" sz="3600" b="1" dirty="0"/>
              <a:t>Pixel art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59" y="1650384"/>
            <a:ext cx="2802682" cy="41738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59" y="1307111"/>
            <a:ext cx="964365" cy="9643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51" y="1911128"/>
            <a:ext cx="2627599" cy="391314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51" y="1307111"/>
            <a:ext cx="904119" cy="90411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0" y="1911128"/>
            <a:ext cx="2627599" cy="391314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0" y="1307111"/>
            <a:ext cx="904119" cy="9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52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Results – Photo-realistic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DF329E-F135-453A-8B34-3AB388225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6932"/>
            <a:ext cx="9144000" cy="583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72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4514D6-86D2-42A9-8165-1295EAEFF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27</a:t>
            </a:fld>
            <a:endParaRPr lang="it-IT"/>
          </a:p>
        </p:txBody>
      </p:sp>
      <p:sp>
        <p:nvSpPr>
          <p:cNvPr id="5" name="TextovéPole 5">
            <a:extLst>
              <a:ext uri="{FF2B5EF4-FFF2-40B4-BE49-F238E27FC236}">
                <a16:creationId xmlns:a16="http://schemas.microsoft.com/office/drawing/2014/main" xmlns="" id="{D7EA6CFD-60E2-4C68-B7CC-0F5927289247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Face Stylization</a:t>
            </a:r>
          </a:p>
        </p:txBody>
      </p:sp>
      <p:sp>
        <p:nvSpPr>
          <p:cNvPr id="6" name="Obdélník 38">
            <a:extLst>
              <a:ext uri="{FF2B5EF4-FFF2-40B4-BE49-F238E27FC236}">
                <a16:creationId xmlns:a16="http://schemas.microsoft.com/office/drawing/2014/main" xmlns="" id="{5FCC1503-C756-4EF2-A810-92D76FD8BCB0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860BDB-0D28-4BB3-84B5-57482321D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54" y="1402669"/>
            <a:ext cx="3643834" cy="4649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5CAD8E-10B3-4DBC-B3E5-9DDF38E05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784" y="1410742"/>
            <a:ext cx="3402010" cy="46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0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5F8284-86D6-4056-80EC-35E351A2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28</a:t>
            </a:fld>
            <a:endParaRPr lang="it-IT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2E2A0FE-9A04-48FD-B690-D59F2E73CFF9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Face Stylization</a:t>
            </a:r>
          </a:p>
        </p:txBody>
      </p:sp>
      <p:sp>
        <p:nvSpPr>
          <p:cNvPr id="7" name="Obdélník 38">
            <a:extLst>
              <a:ext uri="{FF2B5EF4-FFF2-40B4-BE49-F238E27FC236}">
                <a16:creationId xmlns:a16="http://schemas.microsoft.com/office/drawing/2014/main" xmlns="" id="{C85415DD-96EA-44BE-BC7C-4F870178C69B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40AD1F-EE04-49F0-AA5C-A3E4B85DD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42" y="1460522"/>
            <a:ext cx="3679479" cy="4478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A5F4F0-FC6A-4592-92A7-C52FEC5D4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580" y="1460522"/>
            <a:ext cx="3279579" cy="44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31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Comparison with </a:t>
            </a:r>
            <a:r>
              <a:rPr lang="cs-CZ" sz="3600" b="1" dirty="0"/>
              <a:t>MatCap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2989CD-30D0-4025-930D-B006B45BF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5" y="1590946"/>
            <a:ext cx="4241114" cy="5258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223E35-24B7-4DA6-B0AB-D59C56566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90946"/>
            <a:ext cx="4247625" cy="52670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DF1B79-83BF-423F-B2FA-2C2789D11962}"/>
              </a:ext>
            </a:extLst>
          </p:cNvPr>
          <p:cNvSpPr txBox="1"/>
          <p:nvPr/>
        </p:nvSpPr>
        <p:spPr>
          <a:xfrm>
            <a:off x="2139080" y="1237224"/>
            <a:ext cx="62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98E75E-3DD7-479E-B33A-3F5341C827D1}"/>
              </a:ext>
            </a:extLst>
          </p:cNvPr>
          <p:cNvSpPr txBox="1"/>
          <p:nvPr/>
        </p:nvSpPr>
        <p:spPr>
          <a:xfrm>
            <a:off x="6242436" y="929447"/>
            <a:ext cx="152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Lit Sphere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13FD05-0140-4A16-ABE9-16F25F0E6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847" y="939500"/>
            <a:ext cx="1692302" cy="16923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C9EB26-5A7B-4599-8A79-2476D138CFE1}"/>
              </a:ext>
            </a:extLst>
          </p:cNvPr>
          <p:cNvSpPr/>
          <p:nvPr/>
        </p:nvSpPr>
        <p:spPr>
          <a:xfrm>
            <a:off x="6068862" y="1237224"/>
            <a:ext cx="18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[Sloan at al. 2001]</a:t>
            </a:r>
          </a:p>
        </p:txBody>
      </p:sp>
    </p:spTree>
    <p:extLst>
      <p:ext uri="{BB962C8B-B14F-4D97-AF65-F5344CB8AC3E}">
        <p14:creationId xmlns:p14="http://schemas.microsoft.com/office/powerpoint/2010/main" val="213491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27E337D-F0F0-43E1-ACCA-970F822F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3</a:t>
            </a:fld>
            <a:endParaRPr lang="it-IT"/>
          </a:p>
        </p:txBody>
      </p:sp>
      <p:grpSp>
        <p:nvGrpSpPr>
          <p:cNvPr id="22" name="Skupina 21"/>
          <p:cNvGrpSpPr/>
          <p:nvPr/>
        </p:nvGrpSpPr>
        <p:grpSpPr>
          <a:xfrm>
            <a:off x="2778213" y="1796842"/>
            <a:ext cx="5999498" cy="3098198"/>
            <a:chOff x="2764145" y="1628547"/>
            <a:chExt cx="7174974" cy="3705225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319" y="1628547"/>
              <a:ext cx="3352800" cy="3705225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145" y="1695222"/>
              <a:ext cx="3352800" cy="3638550"/>
            </a:xfrm>
            <a:prstGeom prst="rect">
              <a:avLst/>
            </a:prstGeom>
          </p:spPr>
        </p:pic>
      </p:grpSp>
      <p:sp>
        <p:nvSpPr>
          <p:cNvPr id="17" name="TextovéPole 16"/>
          <p:cNvSpPr txBox="1"/>
          <p:nvPr/>
        </p:nvSpPr>
        <p:spPr>
          <a:xfrm>
            <a:off x="2392931" y="5321277"/>
            <a:ext cx="675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a.k.a. </a:t>
            </a:r>
            <a:r>
              <a:rPr lang="en-US" sz="2400" b="1" dirty="0"/>
              <a:t>MatCap</a:t>
            </a:r>
            <a:r>
              <a:rPr lang="en-US" sz="2400" dirty="0"/>
              <a:t> (used in ZBrush, Maya, SoftImage, …)</a:t>
            </a:r>
            <a:endParaRPr lang="cs-CZ" sz="24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375125" y="1703727"/>
            <a:ext cx="2036443" cy="4145646"/>
            <a:chOff x="608806" y="1188126"/>
            <a:chExt cx="2507454" cy="510449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259" y="1188126"/>
              <a:ext cx="1400175" cy="1390650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35" y="2815998"/>
              <a:ext cx="2409825" cy="3476625"/>
            </a:xfrm>
            <a:prstGeom prst="rect">
              <a:avLst/>
            </a:prstGeom>
          </p:spPr>
        </p:pic>
        <p:grpSp>
          <p:nvGrpSpPr>
            <p:cNvPr id="19" name="Skupina 18"/>
            <p:cNvGrpSpPr/>
            <p:nvPr/>
          </p:nvGrpSpPr>
          <p:grpSpPr>
            <a:xfrm>
              <a:off x="608806" y="2200561"/>
              <a:ext cx="962820" cy="2353749"/>
              <a:chOff x="608806" y="2200561"/>
              <a:chExt cx="962820" cy="2353749"/>
            </a:xfrm>
          </p:grpSpPr>
          <p:cxnSp>
            <p:nvCxnSpPr>
              <p:cNvPr id="20" name="Přímá spojnice se šipkou 19"/>
              <p:cNvCxnSpPr/>
              <p:nvPr/>
            </p:nvCxnSpPr>
            <p:spPr>
              <a:xfrm flipH="1">
                <a:off x="1076325" y="2200561"/>
                <a:ext cx="495301" cy="37821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se šipkou 20"/>
              <p:cNvCxnSpPr/>
              <p:nvPr/>
            </p:nvCxnSpPr>
            <p:spPr>
              <a:xfrm flipH="1">
                <a:off x="608806" y="4176095"/>
                <a:ext cx="495301" cy="37821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Obdélník 38">
            <a:extLst>
              <a:ext uri="{FF2B5EF4-FFF2-40B4-BE49-F238E27FC236}">
                <a16:creationId xmlns:a16="http://schemas.microsoft.com/office/drawing/2014/main" xmlns="" id="{C39D067F-04E9-4A29-BD7A-4A579D7939BD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5">
            <a:extLst>
              <a:ext uri="{FF2B5EF4-FFF2-40B4-BE49-F238E27FC236}">
                <a16:creationId xmlns:a16="http://schemas.microsoft.com/office/drawing/2014/main" xmlns="" id="{488D1505-FF6E-4A0F-93DF-725AF162B2F6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Lit Sphere </a:t>
            </a:r>
            <a:r>
              <a:rPr lang="en-US" sz="3600" dirty="0"/>
              <a:t>[Sloan et al. 2001]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654992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Comparison with </a:t>
            </a:r>
            <a:r>
              <a:rPr lang="cs-CZ" sz="3600" b="1" dirty="0"/>
              <a:t>MatCap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DF1B79-83BF-423F-B2FA-2C2789D11962}"/>
              </a:ext>
            </a:extLst>
          </p:cNvPr>
          <p:cNvSpPr txBox="1"/>
          <p:nvPr/>
        </p:nvSpPr>
        <p:spPr>
          <a:xfrm>
            <a:off x="2139080" y="1237224"/>
            <a:ext cx="62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0523BE-F64A-47DF-AF6D-3F4566416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1" y="1606556"/>
            <a:ext cx="4241113" cy="5269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534BBE-C9D5-40BE-9B46-C93E2C11F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4" y="1590946"/>
            <a:ext cx="4241112" cy="5269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354F40-6A48-424D-9BC8-FACCAD35C79F}"/>
              </a:ext>
            </a:extLst>
          </p:cNvPr>
          <p:cNvSpPr txBox="1"/>
          <p:nvPr/>
        </p:nvSpPr>
        <p:spPr>
          <a:xfrm>
            <a:off x="6242436" y="929447"/>
            <a:ext cx="152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Lit Sphere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B0F9FE-3F92-48ED-B6BA-BAFF1EE69FB8}"/>
              </a:ext>
            </a:extLst>
          </p:cNvPr>
          <p:cNvSpPr/>
          <p:nvPr/>
        </p:nvSpPr>
        <p:spPr>
          <a:xfrm>
            <a:off x="6068862" y="1237224"/>
            <a:ext cx="18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[Sloan at al. 2001]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E647AB-9A67-4D92-9470-7EF12FCC4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401" y="947889"/>
            <a:ext cx="1692302" cy="16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79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">
            <a:hlinkClick r:id="" action="ppaction://media"/>
            <a:extLst>
              <a:ext uri="{FF2B5EF4-FFF2-40B4-BE49-F238E27FC236}">
                <a16:creationId xmlns:a16="http://schemas.microsoft.com/office/drawing/2014/main" xmlns="" id="{566801B3-A7E8-4987-9520-CD8A88DB35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1821" y="1252567"/>
            <a:ext cx="6320359" cy="4740269"/>
          </a:xfrm>
          <a:prstGeom prst="rect">
            <a:avLst/>
          </a:prstGeom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Unity Asset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76310" y="919840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35322D-4704-4A0D-9260-8F2785829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38" y="4797918"/>
            <a:ext cx="1327615" cy="132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warri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354" y="1255564"/>
            <a:ext cx="6493292" cy="4869969"/>
          </a:xfrm>
          <a:prstGeom prst="rect">
            <a:avLst/>
          </a:prstGeom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Unity Asset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76310" y="919840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35322D-4704-4A0D-9260-8F2785829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38" y="4797918"/>
            <a:ext cx="1327615" cy="132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B49EC7-5365-4F72-BDE0-4AC2E4CF3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951"/>
          <a:stretch/>
        </p:blipFill>
        <p:spPr>
          <a:xfrm>
            <a:off x="4224327" y="3419048"/>
            <a:ext cx="4467245" cy="2401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8B8470-06D2-44B9-A512-3CEE7005C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775"/>
          <a:stretch/>
        </p:blipFill>
        <p:spPr>
          <a:xfrm>
            <a:off x="916709" y="1694366"/>
            <a:ext cx="4469128" cy="23772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878BF28-C799-493F-B9C0-DC6EB08B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4</a:t>
            </a:fld>
            <a:endParaRPr lang="it-IT"/>
          </a:p>
        </p:txBody>
      </p:sp>
      <p:sp>
        <p:nvSpPr>
          <p:cNvPr id="7" name="Obdélník 38">
            <a:extLst>
              <a:ext uri="{FF2B5EF4-FFF2-40B4-BE49-F238E27FC236}">
                <a16:creationId xmlns:a16="http://schemas.microsoft.com/office/drawing/2014/main" xmlns="" id="{C37E0259-484A-4A06-BA18-B817C10C3735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5">
            <a:extLst>
              <a:ext uri="{FF2B5EF4-FFF2-40B4-BE49-F238E27FC236}">
                <a16:creationId xmlns:a16="http://schemas.microsoft.com/office/drawing/2014/main" xmlns="" id="{BFBCE21F-0917-4692-B0D9-0DC50F4A9795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Low-Frequency MatCap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93090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878BF28-C799-493F-B9C0-DC6EB08B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5</a:t>
            </a:fld>
            <a:endParaRPr lang="it-IT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21" y="1757470"/>
            <a:ext cx="3413421" cy="498589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87" y="4225032"/>
            <a:ext cx="1615302" cy="1615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5DCD8D-0905-42BE-8EBD-669E66F47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271" y="4228164"/>
            <a:ext cx="1884339" cy="18843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D0911B-C8DF-4FD2-BF89-1BA8A84C7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272" y="2206399"/>
            <a:ext cx="1884339" cy="18843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C69BAB-606E-4194-B429-1F2F0D78C896}"/>
              </a:ext>
            </a:extLst>
          </p:cNvPr>
          <p:cNvSpPr/>
          <p:nvPr/>
        </p:nvSpPr>
        <p:spPr>
          <a:xfrm>
            <a:off x="6120408" y="2926334"/>
            <a:ext cx="876668" cy="912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E71543-AE09-44D1-894D-272B6497179A}"/>
              </a:ext>
            </a:extLst>
          </p:cNvPr>
          <p:cNvSpPr/>
          <p:nvPr/>
        </p:nvSpPr>
        <p:spPr>
          <a:xfrm>
            <a:off x="1469989" y="4547957"/>
            <a:ext cx="727432" cy="7573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F076601-6804-45B6-B85E-450C43F36CD6}"/>
              </a:ext>
            </a:extLst>
          </p:cNvPr>
          <p:cNvCxnSpPr>
            <a:cxnSpLocks/>
          </p:cNvCxnSpPr>
          <p:nvPr/>
        </p:nvCxnSpPr>
        <p:spPr>
          <a:xfrm>
            <a:off x="1469989" y="5305304"/>
            <a:ext cx="1482281" cy="824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55F94BB-7A3C-4D49-A73F-0810F34B5557}"/>
              </a:ext>
            </a:extLst>
          </p:cNvPr>
          <p:cNvCxnSpPr>
            <a:cxnSpLocks/>
          </p:cNvCxnSpPr>
          <p:nvPr/>
        </p:nvCxnSpPr>
        <p:spPr>
          <a:xfrm flipV="1">
            <a:off x="1469989" y="4205769"/>
            <a:ext cx="1482281" cy="3421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8C0BE82-7A78-42B2-9058-0F9815136A81}"/>
              </a:ext>
            </a:extLst>
          </p:cNvPr>
          <p:cNvCxnSpPr>
            <a:cxnSpLocks/>
          </p:cNvCxnSpPr>
          <p:nvPr/>
        </p:nvCxnSpPr>
        <p:spPr>
          <a:xfrm flipH="1">
            <a:off x="4860131" y="3839054"/>
            <a:ext cx="2136945" cy="2714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E6B5D44-C4E7-442E-BAFE-F5D27BF2F158}"/>
              </a:ext>
            </a:extLst>
          </p:cNvPr>
          <p:cNvCxnSpPr>
            <a:cxnSpLocks/>
          </p:cNvCxnSpPr>
          <p:nvPr/>
        </p:nvCxnSpPr>
        <p:spPr>
          <a:xfrm flipH="1" flipV="1">
            <a:off x="4836610" y="2184087"/>
            <a:ext cx="2160467" cy="7422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aoblený obdélník 15">
            <a:extLst>
              <a:ext uri="{FF2B5EF4-FFF2-40B4-BE49-F238E27FC236}">
                <a16:creationId xmlns:a16="http://schemas.microsoft.com/office/drawing/2014/main" xmlns="" id="{AE31BF3A-DD22-473F-9491-D9FE5B35EC55}"/>
              </a:ext>
            </a:extLst>
          </p:cNvPr>
          <p:cNvSpPr/>
          <p:nvPr/>
        </p:nvSpPr>
        <p:spPr>
          <a:xfrm>
            <a:off x="824622" y="1313224"/>
            <a:ext cx="1732416" cy="59191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000" b="1" dirty="0">
                <a:solidFill>
                  <a:schemeClr val="tx1"/>
                </a:solidFill>
              </a:rPr>
              <a:t>Artifacts!</a:t>
            </a:r>
          </a:p>
        </p:txBody>
      </p:sp>
      <p:sp>
        <p:nvSpPr>
          <p:cNvPr id="17" name="Obdélník 38">
            <a:extLst>
              <a:ext uri="{FF2B5EF4-FFF2-40B4-BE49-F238E27FC236}">
                <a16:creationId xmlns:a16="http://schemas.microsoft.com/office/drawing/2014/main" xmlns="" id="{2EF7F09F-0E32-416F-BAFD-F1DF1DE793D7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5">
            <a:extLst>
              <a:ext uri="{FF2B5EF4-FFF2-40B4-BE49-F238E27FC236}">
                <a16:creationId xmlns:a16="http://schemas.microsoft.com/office/drawing/2014/main" xmlns="" id="{7F052778-AB8A-409C-BEDF-8CA1CA6B3A99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MatCap with High Frequencies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23499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17155" y="1448887"/>
            <a:ext cx="8909691" cy="3950411"/>
            <a:chOff x="129133" y="1448887"/>
            <a:chExt cx="8909691" cy="39504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0B2A90A-6235-4154-9AD0-AF40DDAA2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33" y="2958070"/>
              <a:ext cx="1323185" cy="133416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1233755-BB40-47A2-A7BD-89AC4F59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254" y="2958070"/>
              <a:ext cx="1323185" cy="133416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2526D2B-349C-47F5-8360-4BB6A9029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793" y="1851012"/>
              <a:ext cx="2838630" cy="35482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5B055D4-911A-41F0-9950-4A306ACE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194" y="1851010"/>
              <a:ext cx="2838630" cy="3548288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3616FE0-667C-4848-AEED-9F995085BC86}"/>
                </a:ext>
              </a:extLst>
            </p:cNvPr>
            <p:cNvSpPr txBox="1"/>
            <p:nvPr/>
          </p:nvSpPr>
          <p:spPr>
            <a:xfrm>
              <a:off x="378689" y="2303666"/>
              <a:ext cx="824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Source</a:t>
              </a:r>
              <a:endParaRPr lang="cs-CZ" dirty="0"/>
            </a:p>
            <a:p>
              <a:pPr algn="ctr"/>
              <a:r>
                <a:rPr lang="en-US" dirty="0"/>
                <a:t>Guide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393B0E0-8660-4CD3-9262-F5B934BFD06A}"/>
                </a:ext>
              </a:extLst>
            </p:cNvPr>
            <p:cNvSpPr txBox="1"/>
            <p:nvPr/>
          </p:nvSpPr>
          <p:spPr>
            <a:xfrm>
              <a:off x="4036387" y="1454683"/>
              <a:ext cx="1375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Target Guide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40F9EF2-8CF3-40A0-9879-706E6C0A85CC}"/>
                </a:ext>
              </a:extLst>
            </p:cNvPr>
            <p:cNvSpPr txBox="1"/>
            <p:nvPr/>
          </p:nvSpPr>
          <p:spPr>
            <a:xfrm>
              <a:off x="1891137" y="2303665"/>
              <a:ext cx="10554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Style</a:t>
              </a:r>
              <a:endParaRPr lang="cs-CZ" dirty="0"/>
            </a:p>
            <a:p>
              <a:pPr algn="ctr"/>
              <a:r>
                <a:rPr lang="en-US" dirty="0"/>
                <a:t>Exemplar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8CD585C-ACE9-4D2D-9CB8-0F8663FAA872}"/>
                </a:ext>
              </a:extLst>
            </p:cNvPr>
            <p:cNvSpPr txBox="1"/>
            <p:nvPr/>
          </p:nvSpPr>
          <p:spPr>
            <a:xfrm>
              <a:off x="1483908" y="3348154"/>
              <a:ext cx="2904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/>
                <a:t>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42F1026-5415-4479-966B-4DF63F6034F5}"/>
                </a:ext>
              </a:extLst>
            </p:cNvPr>
            <p:cNvSpPr txBox="1"/>
            <p:nvPr/>
          </p:nvSpPr>
          <p:spPr>
            <a:xfrm>
              <a:off x="3023037" y="3347753"/>
              <a:ext cx="39626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/>
                <a:t>::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38B7D27-AEB8-43A5-9E6B-7DC3331FC35B}"/>
                </a:ext>
              </a:extLst>
            </p:cNvPr>
            <p:cNvSpPr txBox="1"/>
            <p:nvPr/>
          </p:nvSpPr>
          <p:spPr>
            <a:xfrm>
              <a:off x="6002615" y="3347753"/>
              <a:ext cx="2904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/>
                <a:t>: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B8C98FC-F5DC-4051-80B0-3307A5751678}"/>
                </a:ext>
              </a:extLst>
            </p:cNvPr>
            <p:cNvSpPr txBox="1"/>
            <p:nvPr/>
          </p:nvSpPr>
          <p:spPr>
            <a:xfrm>
              <a:off x="7212325" y="1448887"/>
              <a:ext cx="762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Result</a:t>
              </a:r>
            </a:p>
          </p:txBody>
        </p:sp>
      </p:grpSp>
      <p:sp>
        <p:nvSpPr>
          <p:cNvPr id="36" name="TextovéPole 5">
            <a:extLst>
              <a:ext uri="{FF2B5EF4-FFF2-40B4-BE49-F238E27FC236}">
                <a16:creationId xmlns:a16="http://schemas.microsoft.com/office/drawing/2014/main" xmlns="" id="{7AFD26A9-3F6C-414D-9F2E-6374F782A9DA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Guided Texture Synthesis</a:t>
            </a:r>
            <a:endParaRPr lang="en-US" sz="36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7843B4F-8752-4A0F-AC82-83EDFF6EEE59}"/>
              </a:ext>
            </a:extLst>
          </p:cNvPr>
          <p:cNvSpPr txBox="1"/>
          <p:nvPr/>
        </p:nvSpPr>
        <p:spPr>
          <a:xfrm>
            <a:off x="2397833" y="5728716"/>
            <a:ext cx="437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Image Analogies concept </a:t>
            </a:r>
            <a:r>
              <a:rPr lang="en-US"/>
              <a:t>[Hertzmann </a:t>
            </a:r>
            <a:r>
              <a:rPr lang="en-US" dirty="0"/>
              <a:t>2001]</a:t>
            </a:r>
          </a:p>
          <a:p>
            <a:pPr algn="ctr"/>
            <a:r>
              <a:rPr lang="en-US" dirty="0"/>
              <a:t>Synthesis algorithm: StyLit [Fi</a:t>
            </a:r>
            <a:r>
              <a:rPr lang="cs-CZ" dirty="0"/>
              <a:t>š</a:t>
            </a:r>
            <a:r>
              <a:rPr lang="en-US" dirty="0"/>
              <a:t>er</a:t>
            </a:r>
            <a:r>
              <a:rPr lang="cs-CZ" dirty="0"/>
              <a:t> et al. </a:t>
            </a:r>
            <a:r>
              <a:rPr lang="en-US" dirty="0"/>
              <a:t>2016]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7E3786-546E-42A1-A832-699621C4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864C3F1-C0C4-453F-8E15-C5026B091930}" type="slidenum">
              <a:rPr lang="it-IT" smtClean="0"/>
              <a:t>6</a:t>
            </a:fld>
            <a:endParaRPr lang="it-IT" dirty="0"/>
          </a:p>
        </p:txBody>
      </p:sp>
      <p:sp>
        <p:nvSpPr>
          <p:cNvPr id="3" name="Zaoblený obdélník 2"/>
          <p:cNvSpPr/>
          <p:nvPr/>
        </p:nvSpPr>
        <p:spPr>
          <a:xfrm>
            <a:off x="6457950" y="2949996"/>
            <a:ext cx="2297235" cy="13341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solidFill>
                  <a:schemeClr val="tx1"/>
                </a:solidFill>
              </a:rPr>
              <a:t>Slow!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Inspiration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B2A90A-6235-4154-9AD0-AF40DDAA2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7" y="1014416"/>
            <a:ext cx="1400955" cy="14125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233755-BB40-47A2-A7BD-89AC4F591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86" y="1014416"/>
            <a:ext cx="1400955" cy="14125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2526D2B-349C-47F5-8360-4BB6A9029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3747"/>
            <a:ext cx="3005470" cy="37568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B055D4-911A-41F0-9950-4A306ACE5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34" y="3083745"/>
            <a:ext cx="3005470" cy="37568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77AAEDE-F2C0-4B4D-9ABB-EB74F3748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54" y="3098259"/>
            <a:ext cx="3005470" cy="3756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8AF7D31-F431-4E74-8EE7-BEDE14C350A9}"/>
              </a:ext>
            </a:extLst>
          </p:cNvPr>
          <p:cNvSpPr txBox="1"/>
          <p:nvPr/>
        </p:nvSpPr>
        <p:spPr>
          <a:xfrm>
            <a:off x="6931336" y="2434761"/>
            <a:ext cx="1394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Optimization</a:t>
            </a:r>
            <a:endParaRPr lang="en-US" dirty="0"/>
          </a:p>
          <a:p>
            <a:pPr algn="ctr"/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dirty="0"/>
              <a:t> iteration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44D81919-77C9-4A74-8A1A-9E2C0C598FC7}"/>
              </a:ext>
            </a:extLst>
          </p:cNvPr>
          <p:cNvSpPr/>
          <p:nvPr/>
        </p:nvSpPr>
        <p:spPr>
          <a:xfrm rot="15797703" flipV="1">
            <a:off x="719459" y="2629755"/>
            <a:ext cx="2359278" cy="319609"/>
          </a:xfrm>
          <a:custGeom>
            <a:avLst/>
            <a:gdLst>
              <a:gd name="connsiteX0" fmla="*/ 0 w 3195961"/>
              <a:gd name="connsiteY0" fmla="*/ 606826 h 837645"/>
              <a:gd name="connsiteX1" fmla="*/ 1429305 w 3195961"/>
              <a:gd name="connsiteY1" fmla="*/ 3144 h 837645"/>
              <a:gd name="connsiteX2" fmla="*/ 3195961 w 3195961"/>
              <a:gd name="connsiteY2" fmla="*/ 837645 h 83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5961" h="837645">
                <a:moveTo>
                  <a:pt x="0" y="606826"/>
                </a:moveTo>
                <a:cubicBezTo>
                  <a:pt x="448322" y="285750"/>
                  <a:pt x="896645" y="-35326"/>
                  <a:pt x="1429305" y="3144"/>
                </a:cubicBezTo>
                <a:cubicBezTo>
                  <a:pt x="1961965" y="41614"/>
                  <a:pt x="2578963" y="439629"/>
                  <a:pt x="3195961" y="837645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34E387-DB6C-4ED0-AB8F-033C561C187D}"/>
              </a:ext>
            </a:extLst>
          </p:cNvPr>
          <p:cNvSpPr/>
          <p:nvPr/>
        </p:nvSpPr>
        <p:spPr>
          <a:xfrm rot="15797703" flipV="1">
            <a:off x="3699021" y="2624261"/>
            <a:ext cx="2370343" cy="319609"/>
          </a:xfrm>
          <a:custGeom>
            <a:avLst/>
            <a:gdLst>
              <a:gd name="connsiteX0" fmla="*/ 0 w 3195961"/>
              <a:gd name="connsiteY0" fmla="*/ 606826 h 837645"/>
              <a:gd name="connsiteX1" fmla="*/ 1429305 w 3195961"/>
              <a:gd name="connsiteY1" fmla="*/ 3144 h 837645"/>
              <a:gd name="connsiteX2" fmla="*/ 3195961 w 3195961"/>
              <a:gd name="connsiteY2" fmla="*/ 837645 h 83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5961" h="837645">
                <a:moveTo>
                  <a:pt x="0" y="606826"/>
                </a:moveTo>
                <a:cubicBezTo>
                  <a:pt x="448322" y="285750"/>
                  <a:pt x="896645" y="-35326"/>
                  <a:pt x="1429305" y="3144"/>
                </a:cubicBezTo>
                <a:cubicBezTo>
                  <a:pt x="1961965" y="41614"/>
                  <a:pt x="2578963" y="439629"/>
                  <a:pt x="3195961" y="837645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C28EAB-3946-4CB6-8DA2-01272DFED778}"/>
              </a:ext>
            </a:extLst>
          </p:cNvPr>
          <p:cNvSpPr txBox="1"/>
          <p:nvPr/>
        </p:nvSpPr>
        <p:spPr>
          <a:xfrm>
            <a:off x="860228" y="254201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||Guide||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932B141-3544-4C43-8459-8A676F71D62A}"/>
              </a:ext>
            </a:extLst>
          </p:cNvPr>
          <p:cNvSpPr/>
          <p:nvPr/>
        </p:nvSpPr>
        <p:spPr>
          <a:xfrm>
            <a:off x="2692382" y="2542013"/>
            <a:ext cx="2407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||Texture Coherency||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232188-7C1D-4136-8AD9-B0D263DA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7550" y="6356351"/>
            <a:ext cx="2057400" cy="365125"/>
          </a:xfrm>
        </p:spPr>
        <p:txBody>
          <a:bodyPr/>
          <a:lstStyle/>
          <a:p>
            <a:fld id="{7864C3F1-C0C4-453F-8E15-C5026B091930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09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2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Inspiration</a:t>
            </a:r>
            <a:endParaRPr lang="en-US" sz="3600" b="1" dirty="0"/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B2A90A-6235-4154-9AD0-AF40DDAA2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7" y="1014416"/>
            <a:ext cx="1400955" cy="14125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233755-BB40-47A2-A7BD-89AC4F591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86" y="1014416"/>
            <a:ext cx="1400955" cy="14125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2526D2B-349C-47F5-8360-4BB6A9029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3747"/>
            <a:ext cx="3005470" cy="37568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B055D4-911A-41F0-9950-4A306ACE5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34" y="3083745"/>
            <a:ext cx="3005470" cy="37568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77AAEDE-F2C0-4B4D-9ABB-EB74F3748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54" y="3098259"/>
            <a:ext cx="3005470" cy="37568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8AF7D31-F431-4E74-8EE7-BEDE14C350A9}"/>
              </a:ext>
            </a:extLst>
          </p:cNvPr>
          <p:cNvSpPr txBox="1"/>
          <p:nvPr/>
        </p:nvSpPr>
        <p:spPr>
          <a:xfrm>
            <a:off x="6909279" y="2434761"/>
            <a:ext cx="1438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Optimization</a:t>
            </a:r>
            <a:endParaRPr lang="en-US" dirty="0"/>
          </a:p>
          <a:p>
            <a:pPr algn="ctr"/>
            <a:r>
              <a:rPr lang="en-US" b="1" dirty="0"/>
              <a:t>32</a:t>
            </a:r>
            <a:r>
              <a:rPr lang="en-US" b="1" baseline="30000" dirty="0"/>
              <a:t>nd</a:t>
            </a:r>
            <a:r>
              <a:rPr lang="en-US" dirty="0"/>
              <a:t> iteration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44D81919-77C9-4A74-8A1A-9E2C0C598FC7}"/>
              </a:ext>
            </a:extLst>
          </p:cNvPr>
          <p:cNvSpPr/>
          <p:nvPr/>
        </p:nvSpPr>
        <p:spPr>
          <a:xfrm rot="15797703" flipV="1">
            <a:off x="719459" y="2629755"/>
            <a:ext cx="2359278" cy="319609"/>
          </a:xfrm>
          <a:custGeom>
            <a:avLst/>
            <a:gdLst>
              <a:gd name="connsiteX0" fmla="*/ 0 w 3195961"/>
              <a:gd name="connsiteY0" fmla="*/ 606826 h 837645"/>
              <a:gd name="connsiteX1" fmla="*/ 1429305 w 3195961"/>
              <a:gd name="connsiteY1" fmla="*/ 3144 h 837645"/>
              <a:gd name="connsiteX2" fmla="*/ 3195961 w 3195961"/>
              <a:gd name="connsiteY2" fmla="*/ 837645 h 83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5961" h="837645">
                <a:moveTo>
                  <a:pt x="0" y="606826"/>
                </a:moveTo>
                <a:cubicBezTo>
                  <a:pt x="448322" y="285750"/>
                  <a:pt x="896645" y="-35326"/>
                  <a:pt x="1429305" y="3144"/>
                </a:cubicBezTo>
                <a:cubicBezTo>
                  <a:pt x="1961965" y="41614"/>
                  <a:pt x="2578963" y="439629"/>
                  <a:pt x="3195961" y="837645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34E387-DB6C-4ED0-AB8F-033C561C187D}"/>
              </a:ext>
            </a:extLst>
          </p:cNvPr>
          <p:cNvSpPr/>
          <p:nvPr/>
        </p:nvSpPr>
        <p:spPr>
          <a:xfrm rot="15797703" flipV="1">
            <a:off x="3699021" y="2624261"/>
            <a:ext cx="2370343" cy="319609"/>
          </a:xfrm>
          <a:custGeom>
            <a:avLst/>
            <a:gdLst>
              <a:gd name="connsiteX0" fmla="*/ 0 w 3195961"/>
              <a:gd name="connsiteY0" fmla="*/ 606826 h 837645"/>
              <a:gd name="connsiteX1" fmla="*/ 1429305 w 3195961"/>
              <a:gd name="connsiteY1" fmla="*/ 3144 h 837645"/>
              <a:gd name="connsiteX2" fmla="*/ 3195961 w 3195961"/>
              <a:gd name="connsiteY2" fmla="*/ 837645 h 83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5961" h="837645">
                <a:moveTo>
                  <a:pt x="0" y="606826"/>
                </a:moveTo>
                <a:cubicBezTo>
                  <a:pt x="448322" y="285750"/>
                  <a:pt x="896645" y="-35326"/>
                  <a:pt x="1429305" y="3144"/>
                </a:cubicBezTo>
                <a:cubicBezTo>
                  <a:pt x="1961965" y="41614"/>
                  <a:pt x="2578963" y="439629"/>
                  <a:pt x="3195961" y="837645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C28EAB-3946-4CB6-8DA2-01272DFED778}"/>
              </a:ext>
            </a:extLst>
          </p:cNvPr>
          <p:cNvSpPr txBox="1"/>
          <p:nvPr/>
        </p:nvSpPr>
        <p:spPr>
          <a:xfrm>
            <a:off x="860228" y="254201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||Guide||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ED52F3-8A46-47AE-B55D-CD745BB4F6EB}"/>
              </a:ext>
            </a:extLst>
          </p:cNvPr>
          <p:cNvSpPr/>
          <p:nvPr/>
        </p:nvSpPr>
        <p:spPr>
          <a:xfrm>
            <a:off x="2692382" y="2542013"/>
            <a:ext cx="2407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||Texture Coherency||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D6379-FDE6-4CF2-BC6A-6E4B7229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7550" y="6356351"/>
            <a:ext cx="2057400" cy="365125"/>
          </a:xfrm>
        </p:spPr>
        <p:txBody>
          <a:bodyPr/>
          <a:lstStyle/>
          <a:p>
            <a:fld id="{7864C3F1-C0C4-453F-8E15-C5026B091930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7535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5">
            <a:extLst>
              <a:ext uri="{FF2B5EF4-FFF2-40B4-BE49-F238E27FC236}">
                <a16:creationId xmlns:a16="http://schemas.microsoft.com/office/drawing/2014/main" xmlns="" id="{4A33B955-D969-46B7-A39F-CE19BE1DDAA2}"/>
              </a:ext>
            </a:extLst>
          </p:cNvPr>
          <p:cNvSpPr txBox="1"/>
          <p:nvPr/>
        </p:nvSpPr>
        <p:spPr>
          <a:xfrm>
            <a:off x="266589" y="197433"/>
            <a:ext cx="864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Algorithm</a:t>
            </a:r>
          </a:p>
        </p:txBody>
      </p:sp>
      <p:sp>
        <p:nvSpPr>
          <p:cNvPr id="5" name="Obdélník 38">
            <a:extLst>
              <a:ext uri="{FF2B5EF4-FFF2-40B4-BE49-F238E27FC236}">
                <a16:creationId xmlns:a16="http://schemas.microsoft.com/office/drawing/2014/main" xmlns="" id="{14DC2FF8-71CA-437D-B050-5F28D60E25DC}"/>
              </a:ext>
            </a:extLst>
          </p:cNvPr>
          <p:cNvSpPr/>
          <p:nvPr/>
        </p:nvSpPr>
        <p:spPr>
          <a:xfrm>
            <a:off x="784383" y="806118"/>
            <a:ext cx="7623017" cy="45719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1B24BE-8DE5-41E3-966E-CF252C1CF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88" y="1414802"/>
            <a:ext cx="4162698" cy="520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0B83D7-86B2-4EC4-ACD9-CE70E3F0F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1460521"/>
            <a:ext cx="2340785" cy="2360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D0C812-B116-49E1-B7AD-EE8B5C36F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" y="4016488"/>
            <a:ext cx="2340784" cy="236053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87DA06E5-3D06-438A-9340-E2231010D535}"/>
              </a:ext>
            </a:extLst>
          </p:cNvPr>
          <p:cNvSpPr/>
          <p:nvPr/>
        </p:nvSpPr>
        <p:spPr>
          <a:xfrm>
            <a:off x="2516776" y="2327363"/>
            <a:ext cx="4093028" cy="1815914"/>
          </a:xfrm>
          <a:custGeom>
            <a:avLst/>
            <a:gdLst>
              <a:gd name="connsiteX0" fmla="*/ 4058194 w 4058194"/>
              <a:gd name="connsiteY0" fmla="*/ 1827356 h 1827356"/>
              <a:gd name="connsiteX1" fmla="*/ 1602377 w 4058194"/>
              <a:gd name="connsiteY1" fmla="*/ 155310 h 1827356"/>
              <a:gd name="connsiteX2" fmla="*/ 0 w 4058194"/>
              <a:gd name="connsiteY2" fmla="*/ 172727 h 182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8194" h="1827356">
                <a:moveTo>
                  <a:pt x="4058194" y="1827356"/>
                </a:moveTo>
                <a:cubicBezTo>
                  <a:pt x="3168468" y="1129218"/>
                  <a:pt x="2278743" y="431081"/>
                  <a:pt x="1602377" y="155310"/>
                </a:cubicBezTo>
                <a:cubicBezTo>
                  <a:pt x="926011" y="-120461"/>
                  <a:pt x="463005" y="26133"/>
                  <a:pt x="0" y="17272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C652047-62F6-4AFD-8571-F37DB209B1A1}"/>
              </a:ext>
            </a:extLst>
          </p:cNvPr>
          <p:cNvSpPr/>
          <p:nvPr/>
        </p:nvSpPr>
        <p:spPr>
          <a:xfrm>
            <a:off x="2303417" y="2492744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772D510-9116-4719-9672-37176C80D5FD}"/>
              </a:ext>
            </a:extLst>
          </p:cNvPr>
          <p:cNvSpPr/>
          <p:nvPr/>
        </p:nvSpPr>
        <p:spPr>
          <a:xfrm>
            <a:off x="6644639" y="4160695"/>
            <a:ext cx="148046" cy="14804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DBCD124-02F3-4DB3-8690-BBC76AF3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C3F1-C0C4-453F-8E15-C5026B09193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19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Personalizzato 5">
      <a:dk1>
        <a:srgbClr val="39393A"/>
      </a:dk1>
      <a:lt1>
        <a:srgbClr val="F8F8F8"/>
      </a:lt1>
      <a:dk2>
        <a:srgbClr val="39393A"/>
      </a:dk2>
      <a:lt2>
        <a:srgbClr val="EFEFEF"/>
      </a:lt2>
      <a:accent1>
        <a:srgbClr val="72C1B8"/>
      </a:accent1>
      <a:accent2>
        <a:srgbClr val="FF8552"/>
      </a:accent2>
      <a:accent3>
        <a:srgbClr val="295172"/>
      </a:accent3>
      <a:accent4>
        <a:srgbClr val="EFEFEF"/>
      </a:accent4>
      <a:accent5>
        <a:srgbClr val="39393A"/>
      </a:accent5>
      <a:accent6>
        <a:srgbClr val="72C1B8"/>
      </a:accent6>
      <a:hlink>
        <a:srgbClr val="295172"/>
      </a:hlink>
      <a:folHlink>
        <a:srgbClr val="FF85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7" id="{648F2C25-0BDF-4E10-A0FC-140EE80C607C}" vid="{C228CBC0-DF0A-4DBF-BB69-B6DE2F618D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D4D0C8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D4D0C8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Template-EG2019-slides (1)</Template>
  <TotalTime>6184</TotalTime>
  <Words>361</Words>
  <Application>Microsoft Office PowerPoint</Application>
  <PresentationFormat>Předvádění na obrazovce (4:3)</PresentationFormat>
  <Paragraphs>133</Paragraphs>
  <Slides>32</Slides>
  <Notes>26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Verdana Pro Cond SemiBold</vt:lpstr>
      <vt:lpstr>Wingdings</vt:lpstr>
      <vt:lpstr>Tema di Office</vt:lpstr>
      <vt:lpstr>StyleBlit: Fast Example-Based Stylization with Local Guidance</vt:lpstr>
      <vt:lpstr>StyleBlit: Fast Example-Based Stylization with Local Guidance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here the paper title, what if it has two lines?</dc:title>
  <dc:creator>Utente Windows</dc:creator>
  <cp:lastModifiedBy>sykorad</cp:lastModifiedBy>
  <cp:revision>122</cp:revision>
  <dcterms:created xsi:type="dcterms:W3CDTF">2019-04-18T09:11:44Z</dcterms:created>
  <dcterms:modified xsi:type="dcterms:W3CDTF">2019-05-16T19:20:38Z</dcterms:modified>
</cp:coreProperties>
</file>